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y="6858000" cx="9144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56E969B-02D9-48F4-B8A7-BD7D73D2A432}" type="datetimeFigureOut">
              <a:rPr lang="en-US" smtClean="0"/>
              <a:pPr/>
              <a:t>8/29/2023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96D19C-AF9C-48A9-8279-86557643671F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 APPROACH  ON SPINE DISEASES WITH PANCHAKARMA TREATMENTS</a:t>
            </a:r>
            <a:endParaRPr lang="en-IN" sz="3600" b="1" dirty="0">
              <a:solidFill>
                <a:srgbClr val="C0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>
                <a:latin typeface="Aparajita" pitchFamily="34" charset="0"/>
                <a:cs typeface="Aparajita" pitchFamily="34" charset="0"/>
              </a:rPr>
              <a:t>BY</a:t>
            </a:r>
          </a:p>
          <a:p>
            <a:r>
              <a:rPr lang="en-US" sz="2400" b="1" dirty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PROF(Dr.)DIPAK SWAIN</a:t>
            </a:r>
          </a:p>
          <a:p>
            <a:r>
              <a:rPr lang="en-US" sz="2000" b="1" dirty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                                             M.D(AY). </a:t>
            </a:r>
            <a:r>
              <a:rPr lang="en-US" sz="2000" b="1" dirty="0" err="1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Ph.D</a:t>
            </a:r>
            <a:endParaRPr lang="en-US" sz="20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2E0DB-AABA-0050-87A5-C62FC7CF5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cord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C054A2-6445-E8B7-2E47-C3FB84F11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204864"/>
            <a:ext cx="7200800" cy="4389437"/>
          </a:xfrm>
        </p:spPr>
      </p:pic>
    </p:spTree>
    <p:extLst>
      <p:ext uri="{BB962C8B-B14F-4D97-AF65-F5344CB8AC3E}">
        <p14:creationId xmlns:p14="http://schemas.microsoft.com/office/powerpoint/2010/main" val="3059967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</a:t>
            </a:r>
            <a:b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</a:b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b="1" dirty="0">
                <a:latin typeface="Andalus" pitchFamily="18" charset="-78"/>
                <a:cs typeface="Andalus" pitchFamily="18" charset="-78"/>
              </a:rPr>
              <a:t>INTRODUCTION</a:t>
            </a:r>
          </a:p>
          <a:p>
            <a:pPr>
              <a:buNone/>
            </a:pPr>
            <a:r>
              <a:rPr lang="en-US" sz="2800" dirty="0">
                <a:latin typeface="Andalus" pitchFamily="18" charset="-78"/>
                <a:cs typeface="Andalus" pitchFamily="18" charset="-78"/>
              </a:rPr>
              <a:t>	</a:t>
            </a:r>
            <a:r>
              <a:rPr lang="en-US" sz="2800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SPINE DISEASES</a:t>
            </a:r>
          </a:p>
          <a:p>
            <a:pPr>
              <a:buNone/>
            </a:pPr>
            <a:r>
              <a:rPr lang="en-US" sz="2800" dirty="0">
                <a:latin typeface="Andalus" pitchFamily="18" charset="-78"/>
                <a:cs typeface="Andalus" pitchFamily="18" charset="-78"/>
              </a:rPr>
              <a:t>		Life style diseases, </a:t>
            </a:r>
          </a:p>
          <a:p>
            <a:pPr>
              <a:buNone/>
            </a:pPr>
            <a:r>
              <a:rPr lang="en-US" sz="2800" dirty="0">
                <a:latin typeface="Andalus" pitchFamily="18" charset="-78"/>
                <a:cs typeface="Andalus" pitchFamily="18" charset="-78"/>
              </a:rPr>
              <a:t>		early degenerative diseases, </a:t>
            </a:r>
          </a:p>
          <a:p>
            <a:pPr>
              <a:buNone/>
            </a:pPr>
            <a:r>
              <a:rPr lang="en-US" sz="2800" dirty="0">
                <a:latin typeface="Andalus" pitchFamily="18" charset="-78"/>
                <a:cs typeface="Andalus" pitchFamily="18" charset="-78"/>
              </a:rPr>
              <a:t>		non communicable diseases,</a:t>
            </a:r>
          </a:p>
          <a:p>
            <a:pPr>
              <a:buNone/>
            </a:pPr>
            <a:r>
              <a:rPr lang="en-US" sz="2800" dirty="0">
                <a:latin typeface="Andalus" pitchFamily="18" charset="-78"/>
                <a:cs typeface="Andalus" pitchFamily="18" charset="-78"/>
              </a:rPr>
              <a:t> 		Sedentary lifestyles may leads to some compressive or degenerative changes to </a:t>
            </a:r>
            <a:r>
              <a:rPr lang="en-US" sz="2800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spine, disc, spinal cord, spinal canal, nerve roots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 or other structural and functional abnormalities or serious complications like paralysis and permanent disabilities.</a:t>
            </a:r>
          </a:p>
          <a:p>
            <a:pPr>
              <a:buNone/>
            </a:pPr>
            <a:endParaRPr lang="en-US" sz="2800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>
            <a:norm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200" dirty="0">
                <a:latin typeface="Andalus" pitchFamily="18" charset="-78"/>
                <a:cs typeface="Andalus" pitchFamily="18" charset="-78"/>
              </a:rPr>
              <a:t>INTRODUCTION 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Conditions may be</a:t>
            </a:r>
          </a:p>
          <a:p>
            <a:r>
              <a:rPr lang="en-US" b="1" dirty="0" err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Lordosis</a:t>
            </a:r>
            <a:r>
              <a:rPr lang="en-US" b="1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(inward at LB), </a:t>
            </a:r>
            <a:r>
              <a:rPr lang="en-US" b="1" dirty="0" err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kyphosis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rounded at upper back, </a:t>
            </a:r>
            <a:r>
              <a:rPr lang="en-US" b="1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scoliosis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: sideways curve to spine  </a:t>
            </a:r>
          </a:p>
          <a:p>
            <a:r>
              <a:rPr lang="en-US" b="1" dirty="0" err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Spondylosis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: cervical or lumber : degenerative changes to spine modified with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osteophytic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changes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b="1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Disc</a:t>
            </a:r>
            <a:r>
              <a:rPr lang="en-US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Herniation</a:t>
            </a:r>
            <a:r>
              <a:rPr lang="en-US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, Bulging: protrusion: </a:t>
            </a:r>
            <a:r>
              <a:rPr lang="en-US" dirty="0" err="1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prolapse</a:t>
            </a:r>
            <a:r>
              <a:rPr lang="en-US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: tear: compression: displace: degeneration: rupture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..</a:t>
            </a:r>
          </a:p>
          <a:p>
            <a:r>
              <a:rPr lang="en-US" b="1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Spinal canal</a:t>
            </a:r>
            <a:r>
              <a:rPr lang="en-US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narrowing or spinal canal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stenosis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</a:t>
            </a:r>
          </a:p>
          <a:p>
            <a:r>
              <a:rPr lang="en-US" b="1" dirty="0">
                <a:solidFill>
                  <a:srgbClr val="000099"/>
                </a:solidFill>
                <a:latin typeface="Andalus" pitchFamily="18" charset="-78"/>
                <a:cs typeface="Andalus" pitchFamily="18" charset="-78"/>
              </a:rPr>
              <a:t>Nerve root compression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.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3E312-CE37-177C-5096-CF1DBBCA0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04" y="29038"/>
            <a:ext cx="8229600" cy="447634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5091AE-A5F6-D786-FB94-9C0C65BCD6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700808"/>
            <a:ext cx="5700464" cy="3847455"/>
          </a:xfrm>
        </p:spPr>
      </p:pic>
    </p:spTree>
    <p:extLst>
      <p:ext uri="{BB962C8B-B14F-4D97-AF65-F5344CB8AC3E}">
        <p14:creationId xmlns:p14="http://schemas.microsoft.com/office/powerpoint/2010/main" val="163576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CCF09-1DB2-9EF9-4EBB-A1168DF20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38100"/>
            <a:ext cx="8229600" cy="101882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53D520-B78F-77E3-1EC5-F26D21B2E4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2776"/>
            <a:ext cx="8172450" cy="4896544"/>
          </a:xfrm>
        </p:spPr>
      </p:pic>
    </p:spTree>
    <p:extLst>
      <p:ext uri="{BB962C8B-B14F-4D97-AF65-F5344CB8AC3E}">
        <p14:creationId xmlns:p14="http://schemas.microsoft.com/office/powerpoint/2010/main" val="302766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6F05-30C4-4A84-9477-93E9CF50E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38100"/>
            <a:ext cx="8229600" cy="57150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FC1D5D-D5BD-DDFE-EFAB-B7DDC41EB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96752"/>
            <a:ext cx="7920880" cy="5325029"/>
          </a:xfrm>
        </p:spPr>
      </p:pic>
    </p:spTree>
    <p:extLst>
      <p:ext uri="{BB962C8B-B14F-4D97-AF65-F5344CB8AC3E}">
        <p14:creationId xmlns:p14="http://schemas.microsoft.com/office/powerpoint/2010/main" val="2085280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C123-0194-F57D-184E-C5F6C27B3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4270"/>
            <a:ext cx="8229600" cy="519130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C5A252-CBD8-AA31-44AF-F5AE877A7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24744"/>
            <a:ext cx="7408218" cy="5544616"/>
          </a:xfrm>
        </p:spPr>
      </p:pic>
    </p:spTree>
    <p:extLst>
      <p:ext uri="{BB962C8B-B14F-4D97-AF65-F5344CB8AC3E}">
        <p14:creationId xmlns:p14="http://schemas.microsoft.com/office/powerpoint/2010/main" val="3808301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200" dirty="0">
                <a:latin typeface="Andalus" pitchFamily="18" charset="-78"/>
                <a:cs typeface="Andalus" pitchFamily="18" charset="-78"/>
              </a:rPr>
              <a:t>INTRODUCTION </a:t>
            </a:r>
            <a:br>
              <a:rPr lang="en-US" sz="2800" dirty="0">
                <a:latin typeface="Andalus" pitchFamily="18" charset="-78"/>
                <a:cs typeface="Andalus" pitchFamily="18" charset="-78"/>
              </a:rPr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Four stages of degenerative disc disease</a:t>
            </a:r>
          </a:p>
          <a:p>
            <a:r>
              <a:rPr lang="en-US" dirty="0" err="1">
                <a:latin typeface="Andalus" pitchFamily="18" charset="-78"/>
                <a:cs typeface="Andalus" pitchFamily="18" charset="-78"/>
              </a:rPr>
              <a:t>Dysfuction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			stage 1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Dehydration		stage 2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Stabilization 		stage 3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Collapsing 			stage 4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200" dirty="0">
                <a:latin typeface="Andalus" pitchFamily="18" charset="-78"/>
                <a:cs typeface="Andalus" pitchFamily="18" charset="-78"/>
              </a:rPr>
              <a:t>INTRODUCTION </a:t>
            </a:r>
            <a:endParaRPr lang="en-IN" sz="12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Global spine journal published in April 24, 2018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Incidence and prevalence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3.63% DSD and LBP -266 million</a:t>
            </a:r>
          </a:p>
          <a:p>
            <a:r>
              <a:rPr lang="en-US" dirty="0" err="1">
                <a:latin typeface="Andalus" pitchFamily="18" charset="-78"/>
                <a:cs typeface="Andalus" pitchFamily="18" charset="-78"/>
              </a:rPr>
              <a:t>Spondylolisthesis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0.53%-39million (vertebra slips forward)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Disc degeneration 5.5% -403 million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Spinal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stenosis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1.41% - 103 million</a:t>
            </a: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200" dirty="0">
                <a:latin typeface="Andalus" pitchFamily="18" charset="-78"/>
                <a:cs typeface="Andalus" pitchFamily="18" charset="-78"/>
              </a:rPr>
              <a:t>INTRODUCTION 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Oral medications ;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vata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samaka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medicines</a:t>
            </a:r>
          </a:p>
          <a:p>
            <a:r>
              <a:rPr lang="en-US" dirty="0" err="1"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: a systematic approach to spine conditions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lepa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Pitchu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spinal area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Kati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vasti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Massage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Swedana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Nasya</a:t>
            </a: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Exercise: self silent exercise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For a period of treatment of one month to six month</a:t>
            </a: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200" dirty="0">
                <a:latin typeface="Andalus" pitchFamily="18" charset="-78"/>
                <a:cs typeface="Andalus" pitchFamily="18" charset="-78"/>
              </a:rPr>
              <a:t>INTRODUCTION 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000" b="1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Clinical manifestations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Pain, tenderness, stiffness, numbness on neck, back, legs and hands.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Restricted forward and backward movements.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Pain aggravates on constant sitting, riding, driving, mobile and laptop operating (table jobs)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Pain aggravates cold air, cold water, heavy exercise, weight lifting, or constant pressure on spine.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Some times pain aggravates in all positions and postures.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Clinical conditions progressively develops to paralysis or physical disability for life time.</a:t>
            </a:r>
          </a:p>
          <a:p>
            <a:pPr>
              <a:buNone/>
            </a:pP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400" dirty="0">
                <a:latin typeface="Andalus" pitchFamily="18" charset="-78"/>
                <a:cs typeface="Andalus" pitchFamily="18" charset="-78"/>
              </a:rPr>
              <a:t>INTRODUCTION 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Diagnosis based on MRI findings</a:t>
            </a:r>
            <a:endParaRPr lang="en-I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40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900" dirty="0">
                <a:latin typeface="Andalus" pitchFamily="18" charset="-78"/>
                <a:cs typeface="Andalus" pitchFamily="18" charset="-78"/>
              </a:rPr>
              <a:t>RESEARCH METHODOLOGY</a:t>
            </a:r>
          </a:p>
          <a:p>
            <a:pPr>
              <a:buNone/>
            </a:pPr>
            <a:endParaRPr lang="en-US" sz="2900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Clinical study was done on 100 patients in two groups A and B in GAM,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Puri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Ayushree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Health care at Bhubaneswar. Each group having 50 patients for period of one year from 2022 to 2023 both in OPD and IPD levels. Group A is the medicine with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treatment group and Group B is the medicinal treatment group.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Inclusion criteria : includes patients having  MRI based diagnosis spine complains.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Exclusion criteria: infective spine diseases, ca spine,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tumour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on spine, post surgical spine, accidental spine changes, conditions those are not supportive for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treatments.  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 	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143000"/>
          </a:xfrm>
        </p:spPr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STUDY: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Randomised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controlled trial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STUDY DESIGN 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	Group A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BT Vs AT Effectiveness study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	Group B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		BT Vs AT Effectiveness study</a:t>
            </a: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 		 Group A Vs Group B Efficacy study</a:t>
            </a:r>
          </a:p>
          <a:p>
            <a:pPr>
              <a:buNone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PLAN OF STUDY: In group A both the treatments are given (oral medications with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treatment). In group B only oral medications.</a:t>
            </a: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endParaRPr lang="en-IN" dirty="0">
              <a:latin typeface="Andalus" pitchFamily="18" charset="-78"/>
              <a:cs typeface="Andalus" pitchFamily="18" charset="-78"/>
            </a:endParaRPr>
          </a:p>
          <a:p>
            <a:endParaRPr lang="en-IN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900" dirty="0">
                <a:latin typeface="Andalus" pitchFamily="18" charset="-78"/>
                <a:cs typeface="Andalus" pitchFamily="18" charset="-78"/>
              </a:rPr>
              <a:t>SCHEDULED TREATMENTS</a:t>
            </a:r>
          </a:p>
          <a:p>
            <a:r>
              <a:rPr lang="en-US" sz="4000" dirty="0">
                <a:latin typeface="Andalus" pitchFamily="18" charset="-78"/>
                <a:cs typeface="Andalus" pitchFamily="18" charset="-78"/>
              </a:rPr>
              <a:t>Oral medications</a:t>
            </a:r>
          </a:p>
          <a:p>
            <a:r>
              <a:rPr lang="en-US" sz="4000" dirty="0" err="1"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:a systematic approach to spine conditions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lepa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-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Awagandha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gomootra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lepa</a:t>
            </a:r>
            <a:endParaRPr lang="en-US" sz="4000" dirty="0">
              <a:latin typeface="Andalus" pitchFamily="18" charset="-78"/>
              <a:cs typeface="Andalus" pitchFamily="18" charset="-78"/>
            </a:endParaRP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Pitchu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spinal area -30 minutes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Kati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vasti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griva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vasti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-30 minutes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Massage – 10 minutes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Swedana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– 5 minutes CPS /PPS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</a:t>
            </a:r>
            <a:r>
              <a:rPr lang="en-US" sz="4000" dirty="0" err="1">
                <a:latin typeface="Andalus" pitchFamily="18" charset="-78"/>
                <a:cs typeface="Andalus" pitchFamily="18" charset="-78"/>
              </a:rPr>
              <a:t>Nasya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-8 -16 drops/ day in both nostrils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For a session of one hour 30 minutes/day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		Exercise: self silent exercise</a:t>
            </a:r>
          </a:p>
          <a:p>
            <a:pPr>
              <a:buNone/>
            </a:pPr>
            <a:r>
              <a:rPr lang="en-US" sz="4000" dirty="0">
                <a:latin typeface="Andalus" pitchFamily="18" charset="-78"/>
                <a:cs typeface="Andalus" pitchFamily="18" charset="-78"/>
              </a:rPr>
              <a:t>For a period of treatment of one month to six month</a:t>
            </a:r>
          </a:p>
          <a:p>
            <a:endParaRPr lang="en-US" sz="2000" dirty="0">
              <a:latin typeface="Andalus" pitchFamily="18" charset="-78"/>
              <a:cs typeface="Andalus" pitchFamily="18" charset="-78"/>
            </a:endParaRPr>
          </a:p>
          <a:p>
            <a:endParaRPr lang="en-IN" sz="20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Assessment done by objective parameters 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Spine changes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Disc changes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Spinal cord changes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Spinal nerve changes</a:t>
            </a:r>
          </a:p>
          <a:p>
            <a:r>
              <a:rPr lang="en-US" dirty="0" err="1">
                <a:latin typeface="Andalus" pitchFamily="18" charset="-78"/>
                <a:cs typeface="Andalus" pitchFamily="18" charset="-78"/>
              </a:rPr>
              <a:t>Myelopathic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changes</a:t>
            </a:r>
          </a:p>
          <a:p>
            <a:pPr>
              <a:buNone/>
            </a:pPr>
            <a:endParaRPr lang="en-US" dirty="0">
              <a:latin typeface="Andalus" pitchFamily="18" charset="-78"/>
              <a:cs typeface="Andalus" pitchFamily="18" charset="-78"/>
            </a:endParaRPr>
          </a:p>
          <a:p>
            <a:endParaRPr lang="en-US" dirty="0">
              <a:latin typeface="Andalus" pitchFamily="18" charset="-78"/>
              <a:cs typeface="Andalus" pitchFamily="18" charset="-78"/>
            </a:endParaRPr>
          </a:p>
          <a:p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Statistical measurement is made by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Mean 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Median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Mode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Deviation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Standard deviation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Standard error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Student t test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Probability assessment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36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IVDS  disc degeneration  :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Pfirrmann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grading scale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Grade -1 – normal disc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Grade -2- an inhomogeneous disc with </a:t>
            </a:r>
            <a:r>
              <a:rPr lang="en-US" sz="24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normal disc height and annulus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Grade -3- an inhomogeneous </a:t>
            </a:r>
            <a:r>
              <a:rPr lang="en-US" sz="24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gray disc with a loss of the clear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border between the nucleus and annulus and normal to slightly decreased disc height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Grade-4- an inhomogeneous </a:t>
            </a:r>
            <a:r>
              <a:rPr lang="en-US" sz="24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hypo intense dark gray disc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with significant disc height loss.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Grade -5- a inhomogeneous </a:t>
            </a:r>
            <a:r>
              <a:rPr lang="en-US" sz="2400" dirty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black disc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with disc space collapse,</a:t>
            </a:r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IN" sz="2400" b="1" dirty="0">
                <a:latin typeface="Andalus" pitchFamily="18" charset="-78"/>
                <a:cs typeface="Andalus" pitchFamily="18" charset="-78"/>
              </a:rPr>
              <a:t>The classification of </a:t>
            </a:r>
            <a:r>
              <a:rPr lang="en-IN" sz="2400" b="1" dirty="0" err="1">
                <a:latin typeface="Andalus" pitchFamily="18" charset="-78"/>
                <a:cs typeface="Andalus" pitchFamily="18" charset="-78"/>
              </a:rPr>
              <a:t>Pfirrmann</a:t>
            </a:r>
            <a:r>
              <a:rPr lang="en-IN" sz="2400" b="1" dirty="0">
                <a:latin typeface="Andalus" pitchFamily="18" charset="-78"/>
                <a:cs typeface="Andalus" pitchFamily="18" charset="-78"/>
              </a:rPr>
              <a:t> disc degeneration grade</a:t>
            </a:r>
          </a:p>
          <a:p>
            <a:r>
              <a:rPr lang="en-IN" sz="2400" dirty="0">
                <a:latin typeface="Andalus" pitchFamily="18" charset="-78"/>
                <a:cs typeface="Andalus" pitchFamily="18" charset="-78"/>
              </a:rPr>
              <a:t>Grade 1-  Homogeneous, bright white Clear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Hyperintense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,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isointense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 to cerebrospinal fluid  Normal</a:t>
            </a:r>
          </a:p>
          <a:p>
            <a:r>
              <a:rPr lang="en-IN" sz="2400" dirty="0">
                <a:latin typeface="Andalus" pitchFamily="18" charset="-78"/>
                <a:cs typeface="Andalus" pitchFamily="18" charset="-78"/>
              </a:rPr>
              <a:t>Grade 2- Inhomogeneous with or without horizontal bands Clear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Hyperintense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,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isointense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 to cerebrospinal fluid Normal</a:t>
            </a:r>
          </a:p>
          <a:p>
            <a:r>
              <a:rPr lang="en-IN" sz="2400" dirty="0">
                <a:latin typeface="Andalus" pitchFamily="18" charset="-78"/>
                <a:cs typeface="Andalus" pitchFamily="18" charset="-78"/>
              </a:rPr>
              <a:t>Grade 3 - Inhomogeneous, gray Unclear Intermediate Normal to slightly decreased</a:t>
            </a:r>
          </a:p>
          <a:p>
            <a:r>
              <a:rPr lang="en-IN" sz="2400" dirty="0">
                <a:latin typeface="Andalus" pitchFamily="18" charset="-78"/>
                <a:cs typeface="Andalus" pitchFamily="18" charset="-78"/>
              </a:rPr>
              <a:t>Grade 4 - Inhomogeneous, gray to black Lost Intermediate to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hypointense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 Normal to moderately decreased</a:t>
            </a:r>
          </a:p>
          <a:p>
            <a:r>
              <a:rPr lang="en-IN" sz="2400" dirty="0">
                <a:latin typeface="Andalus" pitchFamily="18" charset="-78"/>
                <a:cs typeface="Andalus" pitchFamily="18" charset="-78"/>
              </a:rPr>
              <a:t>Grade 5 - Inhomogeneous, black Lost </a:t>
            </a:r>
            <a:r>
              <a:rPr lang="en-IN" sz="2400" dirty="0" err="1">
                <a:latin typeface="Andalus" pitchFamily="18" charset="-78"/>
                <a:cs typeface="Andalus" pitchFamily="18" charset="-78"/>
              </a:rPr>
              <a:t>Hypointense</a:t>
            </a:r>
            <a:r>
              <a:rPr lang="en-IN" sz="2400" dirty="0">
                <a:latin typeface="Andalus" pitchFamily="18" charset="-78"/>
                <a:cs typeface="Andalus" pitchFamily="18" charset="-78"/>
              </a:rPr>
              <a:t> Collapsed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>
                <a:latin typeface="Andalus" pitchFamily="18" charset="-78"/>
                <a:cs typeface="Andalus" pitchFamily="18" charset="-78"/>
              </a:rPr>
              <a:t>Grade 1,  normal shape, no horizontal bands, clear distinction of nucleus and annulus;</a:t>
            </a:r>
          </a:p>
          <a:p>
            <a:r>
              <a:rPr lang="en-IN" dirty="0">
                <a:latin typeface="Andalus" pitchFamily="18" charset="-78"/>
                <a:cs typeface="Andalus" pitchFamily="18" charset="-78"/>
              </a:rPr>
              <a:t> grade 2, </a:t>
            </a:r>
            <a:r>
              <a:rPr lang="en-IN" dirty="0" err="1">
                <a:latin typeface="Andalus" pitchFamily="18" charset="-78"/>
                <a:cs typeface="Andalus" pitchFamily="18" charset="-78"/>
              </a:rPr>
              <a:t>nonhomogeneous</a:t>
            </a:r>
            <a:r>
              <a:rPr lang="en-IN" dirty="0">
                <a:latin typeface="Andalus" pitchFamily="18" charset="-78"/>
                <a:cs typeface="Andalus" pitchFamily="18" charset="-78"/>
              </a:rPr>
              <a:t> shape with horizontal bands, some blurring between nucleus and annulus;</a:t>
            </a:r>
          </a:p>
          <a:p>
            <a:r>
              <a:rPr lang="en-IN" dirty="0">
                <a:latin typeface="Andalus" pitchFamily="18" charset="-78"/>
                <a:cs typeface="Andalus" pitchFamily="18" charset="-78"/>
              </a:rPr>
              <a:t> grade 3, </a:t>
            </a:r>
            <a:r>
              <a:rPr lang="en-IN" dirty="0" err="1">
                <a:latin typeface="Andalus" pitchFamily="18" charset="-78"/>
                <a:cs typeface="Andalus" pitchFamily="18" charset="-78"/>
              </a:rPr>
              <a:t>nonhomogeneous</a:t>
            </a:r>
            <a:r>
              <a:rPr lang="en-IN" dirty="0">
                <a:latin typeface="Andalus" pitchFamily="18" charset="-78"/>
                <a:cs typeface="Andalus" pitchFamily="18" charset="-78"/>
              </a:rPr>
              <a:t> shape with blurring between nucleus and annulus, annulus shape still recognizable;</a:t>
            </a:r>
          </a:p>
          <a:p>
            <a:r>
              <a:rPr lang="en-IN" dirty="0">
                <a:latin typeface="Andalus" pitchFamily="18" charset="-78"/>
                <a:cs typeface="Andalus" pitchFamily="18" charset="-78"/>
              </a:rPr>
              <a:t> grade 4, </a:t>
            </a:r>
            <a:r>
              <a:rPr lang="en-IN" dirty="0" err="1">
                <a:latin typeface="Andalus" pitchFamily="18" charset="-78"/>
                <a:cs typeface="Andalus" pitchFamily="18" charset="-78"/>
              </a:rPr>
              <a:t>nonhomogeneous</a:t>
            </a:r>
            <a:r>
              <a:rPr lang="en-IN" dirty="0">
                <a:latin typeface="Andalus" pitchFamily="18" charset="-78"/>
                <a:cs typeface="Andalus" pitchFamily="18" charset="-78"/>
              </a:rPr>
              <a:t> shape with </a:t>
            </a:r>
            <a:r>
              <a:rPr lang="en-IN" dirty="0" err="1">
                <a:latin typeface="Andalus" pitchFamily="18" charset="-78"/>
                <a:cs typeface="Andalus" pitchFamily="18" charset="-78"/>
              </a:rPr>
              <a:t>hypointensity</a:t>
            </a:r>
            <a:r>
              <a:rPr lang="en-IN" dirty="0">
                <a:latin typeface="Andalus" pitchFamily="18" charset="-78"/>
                <a:cs typeface="Andalus" pitchFamily="18" charset="-78"/>
              </a:rPr>
              <a:t>, annulus shape not intact and distinction between nucleus and annulus impossible, disc height usually decreased;</a:t>
            </a:r>
          </a:p>
          <a:p>
            <a:r>
              <a:rPr lang="en-IN" dirty="0">
                <a:latin typeface="Andalus" pitchFamily="18" charset="-78"/>
                <a:cs typeface="Andalus" pitchFamily="18" charset="-78"/>
              </a:rPr>
              <a:t> grade 5, same as grade 4 but with collapsed disc space.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8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1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	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DISC BULGE;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A bulge of 7 millimeters +, is considered severe.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When the jelly starts displacing backwards, it causes the outer covering to bulge out and it may put pressure on the nerve roots at that level.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If the bulge is at L4- L5  or L5 –S1, it may cause pressure on the sciatic nerve.</a:t>
            </a:r>
          </a:p>
          <a:p>
            <a:pPr>
              <a:buNone/>
            </a:pPr>
            <a:r>
              <a:rPr lang="en-US" sz="2400" dirty="0">
                <a:latin typeface="Andalus" pitchFamily="18" charset="-78"/>
                <a:cs typeface="Andalus" pitchFamily="18" charset="-78"/>
              </a:rPr>
              <a:t>	HERNIATED DISC  :Four stages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Stage -1-disc compression -bulging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Stage-2- bulging disc – disc protrusion 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Stage -3- disc protrusion- disc extrusion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Stage -4- herniated disc – disc sequestration</a:t>
            </a:r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latin typeface="Andalus" pitchFamily="18" charset="-78"/>
                <a:cs typeface="Andalus" pitchFamily="18" charset="-78"/>
              </a:rPr>
              <a:t>GRADES OF RADICULOPATHY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Mild : sensory loss and pain without motor deficit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Moderate : sensory loss or pain with mild motor deficit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Severe : sensory loss or pain with marked motor deficit</a:t>
            </a:r>
            <a:endParaRPr lang="en-IN" sz="2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0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0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NURIC GRADES ; Nerve root involvement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   signs and symptoms of root involvement but without 	evidence of spinal cord disease.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  signs of spinal cord disease but no difficulty in walking.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-slight difficulty in walking which didn’t prevent full 	time employment.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 difficulty in walking which prevented fulltime employment or the ability to do house work but which was not so severe as to require someone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elses’s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help to walk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 able to walk only with someone else’s help or with the aid of frame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Andalus" pitchFamily="18" charset="-78"/>
                <a:cs typeface="Andalus" pitchFamily="18" charset="-78"/>
              </a:rPr>
              <a:t>-chair bound or bedridden. 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RESULTS</a:t>
            </a:r>
            <a:endParaRPr lang="en-IN" dirty="0">
              <a:latin typeface="Andalus" pitchFamily="18" charset="-78"/>
              <a:cs typeface="Andalus" pitchFamily="18" charset="-78"/>
            </a:endParaRP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 group A maximum improvement is 80%, moderate improvement is 12%, mild improvement 7%, unsatisfactory 1%, after 6 months of treatment.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 group B maximum improvement is 10% for a certain period, moderate improvement 12%, mild improvement 7%, unsatisfactory 71% after 6month of treatment.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RESULTS</a:t>
            </a:r>
          </a:p>
          <a:p>
            <a:r>
              <a:rPr lang="en-US" sz="2400" dirty="0">
                <a:latin typeface="Andalus" pitchFamily="18" charset="-78"/>
                <a:cs typeface="Andalus" pitchFamily="18" charset="-78"/>
              </a:rPr>
              <a:t>A  total no of 196 patients axial T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2 W MRIs in 100 patients in the internal data sets were evaluated. Over all the mean age of all patients was  50±15, age range 20 -65 years. Both the sexes are equally distributed.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After 3weeks to 8 weeks of treatment, (AT1) 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myelopathic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and radiological changes to spine  the pain, tenderness, stiffness with test of significance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Mean±SD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is equal to 10 ± 2.025 with p value ≤0.001, highly significant.  in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and medicinal treatments in group A.</a:t>
            </a: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After 8weeks to16 weeks of treatment,(AT2) medicinal treatment with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abhyanga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progressive development in forward bending, backward bending, strength in legs for long walk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upto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3 km, with reducing symptoms like numbness, tingling sensation means abnormal disc changes.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	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with test of significance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Mean±SD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is equal to 10 ± 2.025 with p value ≤0.001, highly significant. Both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and medicinal treatments in group A.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  <a:p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After 17 -24 weeks of treatment patient lives with normal life </a:t>
            </a:r>
          </a:p>
          <a:p>
            <a:pPr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	With progressive changes to MRI reports to degenerative changes to spine,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osteophytic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changes to spine, disc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herniation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changes,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radiculopathy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changes,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myelopathy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changes  except spinal cord and spinal canal changes. with test of significance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Mean±SD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is equal to 10 ± 2.025 with p value ≤0.001, highly significant. Both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panchakarma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and medicinal treatments in group A.</a:t>
            </a:r>
          </a:p>
          <a:p>
            <a:pPr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For this it requires another 6 month oil application ( </a:t>
            </a: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abhyanga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).</a:t>
            </a:r>
          </a:p>
          <a:p>
            <a:pPr>
              <a:buNone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In group B there is some changes in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radiculopathy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and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myelopathy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with </a:t>
            </a:r>
            <a:r>
              <a:rPr lang="en-US" dirty="0" err="1">
                <a:latin typeface="Andalus" pitchFamily="18" charset="-78"/>
                <a:cs typeface="Andalus" pitchFamily="18" charset="-78"/>
              </a:rPr>
              <a:t>Mean±SD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 is 9±2.025 with t value 4.653 and p value ≤0.001 highly significant in initial two months of treatment but p value  ≥ 0.05 indicates insignificant means no change in degenerative change, disc change and spinal canal change even  after 4monthsand 6 months of treatment.  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In between Group A and Group B, group A is highly significant with p value ≤0.001 in AT1,AT2 and AT3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Clinical evaluation</a:t>
            </a:r>
            <a:endParaRPr lang="en-IN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Andalus" pitchFamily="18" charset="-78"/>
                <a:cs typeface="Andalus" pitchFamily="18" charset="-78"/>
              </a:rPr>
              <a:t>A CLINICAL APPROACH  ON SPINE DISEASES WITH PANCHAKARMA TREATMENTS 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</a:t>
            </a:r>
            <a:r>
              <a:rPr lang="en-US" sz="1050" dirty="0">
                <a:latin typeface="Andalus" pitchFamily="18" charset="-78"/>
                <a:cs typeface="Andalus" pitchFamily="18" charset="-78"/>
              </a:rPr>
              <a:t>RESEARCH METHODOLOGY</a:t>
            </a:r>
            <a:endParaRPr lang="en-IN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ndalus" pitchFamily="18" charset="-78"/>
                <a:cs typeface="Andalus" pitchFamily="18" charset="-78"/>
              </a:rPr>
              <a:t>Conclusion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After 6 months of scheduled treatment patient regains his /her normal life activity.</a:t>
            </a:r>
          </a:p>
          <a:p>
            <a:r>
              <a:rPr lang="en-US" dirty="0">
                <a:latin typeface="Andalus" pitchFamily="18" charset="-78"/>
                <a:cs typeface="Andalus" pitchFamily="18" charset="-78"/>
              </a:rPr>
              <a:t>Free </a:t>
            </a:r>
            <a:r>
              <a:rPr lang="en-US">
                <a:latin typeface="Andalus" pitchFamily="18" charset="-78"/>
                <a:cs typeface="Andalus" pitchFamily="18" charset="-78"/>
              </a:rPr>
              <a:t>from functional </a:t>
            </a:r>
            <a:r>
              <a:rPr lang="en-US" dirty="0">
                <a:latin typeface="Andalus" pitchFamily="18" charset="-78"/>
                <a:cs typeface="Andalus" pitchFamily="18" charset="-78"/>
              </a:rPr>
              <a:t>disability</a:t>
            </a:r>
            <a:endParaRPr lang="en-IN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…………………………………………………..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dirty="0">
                <a:latin typeface="Algerian" pitchFamily="82" charset="0"/>
              </a:rPr>
              <a:t>		</a:t>
            </a:r>
            <a:r>
              <a:rPr lang="en-US" sz="7200" dirty="0">
                <a:solidFill>
                  <a:srgbClr val="C00000"/>
                </a:solidFill>
                <a:latin typeface="Algerian" pitchFamily="82" charset="0"/>
              </a:rPr>
              <a:t>THANKS YOU</a:t>
            </a:r>
            <a:endParaRPr lang="en-IN" sz="7200" dirty="0">
              <a:solidFill>
                <a:srgbClr val="C00000"/>
              </a:solidFill>
              <a:latin typeface="Algerian" pitchFamily="82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