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y="6858000" cx="9144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1.xml><?xml version="1.0" encoding="utf-8"?>
<a:tblStyleLst xmlns:a="http://schemas.openxmlformats.org/drawingml/2006/main" xmlns:r="http://schemas.openxmlformats.org/officeDocument/2006/relationships" def="{90651C3A-4460-11DB-9652-00E08161165F}">
  <a:tblStyle styleId="{F5AB1C69-6EDB-4FF4-983F-18BD219EF322}" styleName="Medium Style 2 - Accent 3">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cmpd="sng" w="38100">
              <a:solidFill>
                <a:schemeClr val="lt1"/>
              </a:solidFill>
            </a:ln>
          </a:top>
        </a:tcBdr>
        <a:fill>
          <a:solidFill>
            <a:schemeClr val="accent3"/>
          </a:solidFill>
        </a:fill>
      </a:tcStyle>
    </a:lastRow>
    <a:firstRow>
      <a:tcTxStyle b="on">
        <a:fontRef idx="minor">
          <a:prstClr val="black"/>
        </a:fontRef>
        <a:schemeClr val="lt1"/>
      </a:tcTxStyle>
      <a:tcStyle>
        <a:tcBdr>
          <a:bottom>
            <a:ln cmpd="sng" w="38100">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cmpd="sng" w="38100">
              <a:solidFill>
                <a:schemeClr val="lt1"/>
              </a:solidFill>
            </a:ln>
          </a:top>
        </a:tcBdr>
        <a:fill>
          <a:solidFill>
            <a:schemeClr val="accent2"/>
          </a:solidFill>
        </a:fill>
      </a:tcStyle>
    </a:lastRow>
    <a:firstRow>
      <a:tcTxStyle b="on">
        <a:fontRef idx="minor">
          <a:prstClr val="black"/>
        </a:fontRef>
        <a:schemeClr val="lt1"/>
      </a:tcTxStyle>
      <a:tcStyle>
        <a:tcBdr>
          <a:bottom>
            <a:ln cmpd="sng" w="38100">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cmpd="sng" w="38100">
              <a:solidFill>
                <a:schemeClr val="lt1"/>
              </a:solidFill>
            </a:ln>
          </a:top>
        </a:tcBdr>
        <a:fill>
          <a:solidFill>
            <a:schemeClr val="accent1"/>
          </a:solidFill>
        </a:fill>
      </a:tcStyle>
    </a:lastRow>
    <a:firstRow>
      <a:tcTxStyle b="on">
        <a:fontRef idx="minor">
          <a:prstClr val="black"/>
        </a:fontRef>
        <a:schemeClr val="lt1"/>
      </a:tcTxStyle>
      <a:tcStyle>
        <a:tcBdr>
          <a:bottom>
            <a:ln cmpd="sng" w="38100">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cmpd="sng" w="38100">
              <a:solidFill>
                <a:schemeClr val="lt1"/>
              </a:solidFill>
            </a:ln>
          </a:top>
        </a:tcBdr>
        <a:fill>
          <a:solidFill>
            <a:schemeClr val="accent6"/>
          </a:solidFill>
        </a:fill>
      </a:tcStyle>
    </a:lastRow>
    <a:firstRow>
      <a:tcTxStyle b="on">
        <a:fontRef idx="minor">
          <a:prstClr val="black"/>
        </a:fontRef>
        <a:schemeClr val="lt1"/>
      </a:tcTxStyle>
      <a:tcStyle>
        <a:tcBdr>
          <a:bottom>
            <a:ln cmpd="sng" w="38100">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cmpd="sng" w="38100">
              <a:solidFill>
                <a:schemeClr val="lt1"/>
              </a:solidFill>
            </a:ln>
          </a:top>
        </a:tcBdr>
        <a:fill>
          <a:solidFill>
            <a:schemeClr val="accent4"/>
          </a:solidFill>
        </a:fill>
      </a:tcStyle>
    </a:lastRow>
    <a:firstRow>
      <a:tcTxStyle b="on">
        <a:fontRef idx="minor">
          <a:prstClr val="black"/>
        </a:fontRef>
        <a:schemeClr val="lt1"/>
      </a:tcTxStyle>
      <a:tcStyle>
        <a:tcBdr>
          <a:bottom>
            <a:ln cmpd="sng" w="38100">
              <a:solidFill>
                <a:schemeClr val="lt1"/>
              </a:solidFill>
            </a:ln>
          </a:bottom>
        </a:tcBdr>
        <a:fill>
          <a:solidFill>
            <a:schemeClr val="accent4"/>
          </a:solidFill>
        </a:fill>
      </a:tcStyle>
    </a:firstRow>
  </a:tblStyle>
</a:tblStyleLst>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tableStyles" Target="tableStyles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51F8A478-E415-4AD1-AB43-DBAF407E12E0}" type="datetimeFigureOut">
              <a:rPr lang="en-US" smtClean="0"/>
              <a:pPr/>
              <a:t>8/29/2023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1F8A478-E415-4AD1-AB43-DBAF407E12E0}" type="datetimeFigureOut">
              <a:rPr lang="en-US" smtClean="0"/>
              <a:pPr/>
              <a:t>8/29/2023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F8A478-E415-4AD1-AB43-DBAF407E12E0}" type="datetimeFigureOut">
              <a:rPr lang="en-US" smtClean="0"/>
              <a:pPr/>
              <a:t>8/29/2023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51F8A478-E415-4AD1-AB43-DBAF407E12E0}" type="datetimeFigureOut">
              <a:rPr lang="en-US" smtClean="0"/>
              <a:pPr/>
              <a:t>8/29/2023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51F8A478-E415-4AD1-AB43-DBAF407E12E0}" type="datetimeFigureOut">
              <a:rPr lang="en-US" smtClean="0"/>
              <a:pPr/>
              <a:t>8/29/2023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51F8A478-E415-4AD1-AB43-DBAF407E12E0}" type="datetimeFigureOut">
              <a:rPr lang="en-US" smtClean="0"/>
              <a:pPr/>
              <a:t>8/29/2023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F8A478-E415-4AD1-AB43-DBAF407E12E0}" type="datetimeFigureOut">
              <a:rPr lang="en-US" smtClean="0"/>
              <a:pPr/>
              <a:t>8/29/2023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F8A478-E415-4AD1-AB43-DBAF407E12E0}" type="datetimeFigureOut">
              <a:rPr lang="en-US" smtClean="0"/>
              <a:pPr/>
              <a:t>8/29/2023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F8A478-E415-4AD1-AB43-DBAF407E12E0}" type="datetimeFigureOut">
              <a:rPr lang="en-US" smtClean="0"/>
              <a:pPr/>
              <a:t>8/29/2023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1F8A478-E415-4AD1-AB43-DBAF407E12E0}" type="datetimeFigureOut">
              <a:rPr lang="en-US" smtClean="0"/>
              <a:pPr/>
              <a:t>8/29/2023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1F8A478-E415-4AD1-AB43-DBAF407E12E0}" type="datetimeFigureOut">
              <a:rPr lang="en-US" smtClean="0"/>
              <a:pPr/>
              <a:t>8/29/2023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E9A2113-4C7F-4C64-9336-F2CE64B0391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8A478-E415-4AD1-AB43-DBAF407E12E0}" type="datetimeFigureOut">
              <a:rPr lang="en-US" smtClean="0"/>
              <a:pPr/>
              <a:t>8/29/2023</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A2113-4C7F-4C64-9336-F2CE64B0391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a:solidFill>
                  <a:srgbClr val="00B0F0"/>
                </a:solidFill>
                <a:latin typeface="Andalus" pitchFamily="18" charset="-78"/>
                <a:cs typeface="Andalus" pitchFamily="18" charset="-78"/>
              </a:rPr>
              <a:t>AMLAPITTA</a:t>
            </a:r>
            <a:endParaRPr lang="en-IN" sz="1600" dirty="0">
              <a:solidFill>
                <a:srgbClr val="00B0F0"/>
              </a:solidFill>
              <a:latin typeface="Andalus" pitchFamily="18" charset="-78"/>
              <a:cs typeface="Andalus" pitchFamily="18" charset="-78"/>
            </a:endParaRPr>
          </a:p>
        </p:txBody>
      </p:sp>
      <p:graphicFrame>
        <p:nvGraphicFramePr>
          <p:cNvPr id="4" name="Content Placeholder 3"/>
          <p:cNvGraphicFramePr>
            <a:graphicFrameLocks noGrp="1"/>
          </p:cNvGraphicFramePr>
          <p:nvPr>
            <p:ph idx="1"/>
          </p:nvPr>
        </p:nvGraphicFramePr>
        <p:xfrm>
          <a:off x="457200" y="1600200"/>
          <a:ext cx="8229600" cy="5212080"/>
        </p:xfrm>
        <a:graphic>
          <a:graphicData uri="http://schemas.openxmlformats.org/drawingml/2006/table">
            <a:tbl>
              <a:tblPr firstRow="1" bandRow="1">
                <a:tableStyleId>{F5AB1C69-6EDB-4FF4-983F-18BD219EF322}</a:tableStyleId>
              </a:tblPr>
              <a:tblGrid>
                <a:gridCol w="82296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dirty="0">
                          <a:latin typeface="Andalus" pitchFamily="18" charset="-78"/>
                          <a:cs typeface="Andalus" pitchFamily="18" charset="-78"/>
                        </a:rPr>
                        <a:t>Definition of </a:t>
                      </a:r>
                      <a:r>
                        <a:rPr lang="en-IN" sz="2400" b="1" dirty="0" err="1">
                          <a:latin typeface="Andalus" pitchFamily="18" charset="-78"/>
                          <a:cs typeface="Andalus" pitchFamily="18" charset="-78"/>
                        </a:rPr>
                        <a:t>Amlapitta</a:t>
                      </a:r>
                      <a:r>
                        <a:rPr lang="en-IN" sz="2400" b="1" dirty="0">
                          <a:latin typeface="Andalus" pitchFamily="18" charset="-78"/>
                          <a:cs typeface="Andalus" pitchFamily="18" charset="-78"/>
                        </a:rPr>
                        <a:t> </a:t>
                      </a:r>
                    </a:p>
                  </a:txBody>
                  <a:tcPr/>
                </a:tc>
                <a:extLst>
                  <a:ext uri="{0D108BD9-81ED-4DB2-BD59-A6C34878D82A}">
                    <a16:rowId xmlns:a16="http://schemas.microsoft.com/office/drawing/2014/main" val="10000"/>
                  </a:ext>
                </a:extLst>
              </a:tr>
              <a:tr h="370840">
                <a:tc>
                  <a:txBody>
                    <a:bodyPr/>
                    <a:lstStyle/>
                    <a:p>
                      <a:r>
                        <a:rPr lang="en-IN" sz="2400" b="1" dirty="0" err="1">
                          <a:latin typeface="Andalus" pitchFamily="18" charset="-78"/>
                          <a:cs typeface="Andalus" pitchFamily="18" charset="-78"/>
                        </a:rPr>
                        <a:t>Amlapitta</a:t>
                      </a:r>
                      <a:r>
                        <a:rPr lang="en-IN" sz="2400" b="1" dirty="0">
                          <a:latin typeface="Andalus" pitchFamily="18" charset="-78"/>
                          <a:cs typeface="Andalus" pitchFamily="18" charset="-78"/>
                        </a:rPr>
                        <a:t> is composed of two words </a:t>
                      </a:r>
                      <a:r>
                        <a:rPr lang="en-IN" sz="2400" b="1" dirty="0" err="1">
                          <a:latin typeface="Andalus" pitchFamily="18" charset="-78"/>
                          <a:cs typeface="Andalus" pitchFamily="18" charset="-78"/>
                        </a:rPr>
                        <a:t>Amla</a:t>
                      </a:r>
                      <a:r>
                        <a:rPr lang="en-IN" sz="2400" b="1" dirty="0">
                          <a:latin typeface="Andalus" pitchFamily="18" charset="-78"/>
                          <a:cs typeface="Andalus" pitchFamily="18" charset="-78"/>
                        </a:rPr>
                        <a:t>+ </a:t>
                      </a:r>
                      <a:r>
                        <a:rPr lang="en-IN" sz="2400" b="1" dirty="0" err="1">
                          <a:latin typeface="Andalus" pitchFamily="18" charset="-78"/>
                          <a:cs typeface="Andalus" pitchFamily="18" charset="-78"/>
                        </a:rPr>
                        <a:t>Pitta</a:t>
                      </a:r>
                      <a:r>
                        <a:rPr lang="en-IN" sz="2400" b="1" dirty="0">
                          <a:latin typeface="Andalus" pitchFamily="18" charset="-78"/>
                          <a:cs typeface="Andalus" pitchFamily="18" charset="-78"/>
                        </a:rPr>
                        <a:t>. Also it is said that </a:t>
                      </a:r>
                      <a:r>
                        <a:rPr lang="en-IN" sz="2400" b="1" dirty="0" err="1">
                          <a:latin typeface="Andalus" pitchFamily="18" charset="-78"/>
                          <a:cs typeface="Andalus" pitchFamily="18" charset="-78"/>
                        </a:rPr>
                        <a:t>Amla</a:t>
                      </a:r>
                      <a:r>
                        <a:rPr lang="en-IN" sz="2400" b="1" dirty="0">
                          <a:latin typeface="Andalus" pitchFamily="18" charset="-78"/>
                          <a:cs typeface="Andalus" pitchFamily="18" charset="-78"/>
                        </a:rPr>
                        <a:t> has been a natural property of </a:t>
                      </a:r>
                      <a:r>
                        <a:rPr lang="en-IN" sz="2400" b="1" dirty="0" err="1">
                          <a:latin typeface="Andalus" pitchFamily="18" charset="-78"/>
                          <a:cs typeface="Andalus" pitchFamily="18" charset="-78"/>
                        </a:rPr>
                        <a:t>pitta</a:t>
                      </a:r>
                      <a:r>
                        <a:rPr lang="en-IN" sz="2400" b="1" dirty="0">
                          <a:latin typeface="Andalus" pitchFamily="18" charset="-78"/>
                          <a:cs typeface="Andalus" pitchFamily="18" charset="-78"/>
                        </a:rPr>
                        <a:t> along with  </a:t>
                      </a:r>
                      <a:r>
                        <a:rPr lang="en-IN" sz="2400" b="1" dirty="0" err="1">
                          <a:latin typeface="Andalus" pitchFamily="18" charset="-78"/>
                          <a:cs typeface="Andalus" pitchFamily="18" charset="-78"/>
                        </a:rPr>
                        <a:t>Katurasa</a:t>
                      </a:r>
                      <a:r>
                        <a:rPr lang="en-IN" sz="2400" b="1" dirty="0">
                          <a:latin typeface="Andalus" pitchFamily="18" charset="-78"/>
                          <a:cs typeface="Andalus" pitchFamily="18" charset="-78"/>
                        </a:rPr>
                        <a:t> </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1"/>
                  </a:ext>
                </a:extLst>
              </a:tr>
              <a:tr h="370840">
                <a:tc>
                  <a:txBody>
                    <a:bodyPr/>
                    <a:lstStyle/>
                    <a:p>
                      <a:r>
                        <a:rPr lang="en-IN" sz="2400" b="1" dirty="0" err="1">
                          <a:latin typeface="Andalus" pitchFamily="18" charset="-78"/>
                          <a:cs typeface="Andalus" pitchFamily="18" charset="-78"/>
                        </a:rPr>
                        <a:t>Susruta</a:t>
                      </a:r>
                      <a:r>
                        <a:rPr lang="en-IN" sz="2400" b="1" dirty="0">
                          <a:latin typeface="Andalus" pitchFamily="18" charset="-78"/>
                          <a:cs typeface="Andalus" pitchFamily="18" charset="-78"/>
                        </a:rPr>
                        <a:t> has enlisted </a:t>
                      </a:r>
                      <a:r>
                        <a:rPr lang="en-IN" sz="2400" b="1" dirty="0" err="1">
                          <a:latin typeface="Andalus" pitchFamily="18" charset="-78"/>
                          <a:cs typeface="Andalus" pitchFamily="18" charset="-78"/>
                        </a:rPr>
                        <a:t>Katu</a:t>
                      </a:r>
                      <a:r>
                        <a:rPr lang="en-IN" sz="2400" b="1" dirty="0">
                          <a:latin typeface="Andalus" pitchFamily="18" charset="-78"/>
                          <a:cs typeface="Andalus" pitchFamily="18" charset="-78"/>
                        </a:rPr>
                        <a:t> as its original </a:t>
                      </a:r>
                      <a:r>
                        <a:rPr lang="en-IN" sz="2400" b="1" dirty="0" err="1">
                          <a:latin typeface="Andalus" pitchFamily="18" charset="-78"/>
                          <a:cs typeface="Andalus" pitchFamily="18" charset="-78"/>
                        </a:rPr>
                        <a:t>ras</a:t>
                      </a:r>
                      <a:r>
                        <a:rPr lang="en-IN" sz="2400" b="1" dirty="0">
                          <a:latin typeface="Andalus" pitchFamily="18" charset="-78"/>
                          <a:cs typeface="Andalus" pitchFamily="18" charset="-78"/>
                        </a:rPr>
                        <a:t> and mentioned that when </a:t>
                      </a:r>
                      <a:r>
                        <a:rPr lang="en-IN" sz="2400" b="1" dirty="0" err="1">
                          <a:latin typeface="Andalus" pitchFamily="18" charset="-78"/>
                          <a:cs typeface="Andalus" pitchFamily="18" charset="-78"/>
                        </a:rPr>
                        <a:t>Pitta</a:t>
                      </a:r>
                      <a:r>
                        <a:rPr lang="en-IN" sz="2400" b="1" dirty="0">
                          <a:latin typeface="Andalus" pitchFamily="18" charset="-78"/>
                          <a:cs typeface="Andalus" pitchFamily="18" charset="-78"/>
                        </a:rPr>
                        <a:t> becomes </a:t>
                      </a:r>
                      <a:r>
                        <a:rPr lang="en-IN" sz="2400" b="1" dirty="0" err="1">
                          <a:latin typeface="Andalus" pitchFamily="18" charset="-78"/>
                          <a:cs typeface="Andalus" pitchFamily="18" charset="-78"/>
                        </a:rPr>
                        <a:t>vidagdha</a:t>
                      </a:r>
                      <a:r>
                        <a:rPr lang="en-IN" sz="2400" b="1" dirty="0">
                          <a:latin typeface="Andalus" pitchFamily="18" charset="-78"/>
                          <a:cs typeface="Andalus" pitchFamily="18" charset="-78"/>
                        </a:rPr>
                        <a:t> changes into </a:t>
                      </a:r>
                      <a:r>
                        <a:rPr lang="en-IN" sz="2400" b="1" dirty="0" err="1">
                          <a:latin typeface="Andalus" pitchFamily="18" charset="-78"/>
                          <a:cs typeface="Andalus" pitchFamily="18" charset="-78"/>
                        </a:rPr>
                        <a:t>Amla</a:t>
                      </a:r>
                      <a:r>
                        <a:rPr lang="en-IN" sz="2400" b="1" dirty="0">
                          <a:latin typeface="Andalus" pitchFamily="18" charset="-78"/>
                          <a:cs typeface="Andalus" pitchFamily="18" charset="-78"/>
                        </a:rPr>
                        <a:t> . </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dirty="0">
                          <a:latin typeface="Andalus" pitchFamily="18" charset="-78"/>
                          <a:cs typeface="Andalus" pitchFamily="18" charset="-78"/>
                        </a:rPr>
                        <a:t>The augmented or increased </a:t>
                      </a:r>
                      <a:r>
                        <a:rPr lang="en-IN" sz="2400" b="1" dirty="0" err="1">
                          <a:latin typeface="Andalus" pitchFamily="18" charset="-78"/>
                          <a:cs typeface="Andalus" pitchFamily="18" charset="-78"/>
                        </a:rPr>
                        <a:t>Amla</a:t>
                      </a:r>
                      <a:r>
                        <a:rPr lang="en-IN" sz="2400" b="1" dirty="0">
                          <a:latin typeface="Andalus" pitchFamily="18" charset="-78"/>
                          <a:cs typeface="Andalus" pitchFamily="18" charset="-78"/>
                        </a:rPr>
                        <a:t> </a:t>
                      </a:r>
                      <a:r>
                        <a:rPr lang="en-IN" sz="2400" b="1" dirty="0" err="1">
                          <a:latin typeface="Andalus" pitchFamily="18" charset="-78"/>
                          <a:cs typeface="Andalus" pitchFamily="18" charset="-78"/>
                        </a:rPr>
                        <a:t>guna</a:t>
                      </a:r>
                      <a:r>
                        <a:rPr lang="en-IN" sz="2400" b="1" dirty="0">
                          <a:latin typeface="Andalus" pitchFamily="18" charset="-78"/>
                          <a:cs typeface="Andalus" pitchFamily="18" charset="-78"/>
                        </a:rPr>
                        <a:t> of </a:t>
                      </a:r>
                      <a:r>
                        <a:rPr lang="en-IN" sz="2400" b="1" dirty="0" err="1">
                          <a:latin typeface="Andalus" pitchFamily="18" charset="-78"/>
                          <a:cs typeface="Andalus" pitchFamily="18" charset="-78"/>
                        </a:rPr>
                        <a:t>pitta</a:t>
                      </a:r>
                      <a:r>
                        <a:rPr lang="en-IN" sz="2400" b="1" dirty="0">
                          <a:latin typeface="Andalus" pitchFamily="18" charset="-78"/>
                          <a:cs typeface="Andalus" pitchFamily="18" charset="-78"/>
                        </a:rPr>
                        <a:t> is known as </a:t>
                      </a:r>
                      <a:r>
                        <a:rPr lang="en-IN" sz="2400" b="1" dirty="0" err="1">
                          <a:latin typeface="Andalus" pitchFamily="18" charset="-78"/>
                          <a:cs typeface="Andalus" pitchFamily="18" charset="-78"/>
                        </a:rPr>
                        <a:t>Amlapitta</a:t>
                      </a:r>
                      <a:r>
                        <a:rPr lang="en-IN" sz="2400" b="1" dirty="0">
                          <a:latin typeface="Andalus" pitchFamily="18" charset="-78"/>
                          <a:cs typeface="Andalus" pitchFamily="18" charset="-78"/>
                        </a:rPr>
                        <a:t> . </a:t>
                      </a: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2400" b="1" dirty="0">
                          <a:latin typeface="Andalus" pitchFamily="18" charset="-78"/>
                          <a:cs typeface="Andalus" pitchFamily="18" charset="-78"/>
                        </a:rPr>
                        <a:t>The </a:t>
                      </a:r>
                      <a:r>
                        <a:rPr lang="en-IN" sz="2400" b="1" dirty="0" err="1">
                          <a:latin typeface="Andalus" pitchFamily="18" charset="-78"/>
                          <a:cs typeface="Andalus" pitchFamily="18" charset="-78"/>
                        </a:rPr>
                        <a:t>pitta</a:t>
                      </a:r>
                      <a:r>
                        <a:rPr lang="en-IN" sz="2400" b="1" dirty="0">
                          <a:latin typeface="Andalus" pitchFamily="18" charset="-78"/>
                          <a:cs typeface="Andalus" pitchFamily="18" charset="-78"/>
                        </a:rPr>
                        <a:t> which attains </a:t>
                      </a:r>
                      <a:r>
                        <a:rPr lang="en-IN" sz="2400" b="1" dirty="0" err="1">
                          <a:latin typeface="Andalus" pitchFamily="18" charset="-78"/>
                          <a:cs typeface="Andalus" pitchFamily="18" charset="-78"/>
                        </a:rPr>
                        <a:t>amla</a:t>
                      </a:r>
                      <a:r>
                        <a:rPr lang="en-IN" sz="2400" b="1" dirty="0">
                          <a:latin typeface="Andalus" pitchFamily="18" charset="-78"/>
                          <a:cs typeface="Andalus" pitchFamily="18" charset="-78"/>
                        </a:rPr>
                        <a:t> </a:t>
                      </a:r>
                      <a:r>
                        <a:rPr lang="en-IN" sz="2400" b="1" dirty="0" err="1">
                          <a:latin typeface="Andalus" pitchFamily="18" charset="-78"/>
                          <a:cs typeface="Andalus" pitchFamily="18" charset="-78"/>
                        </a:rPr>
                        <a:t>guna</a:t>
                      </a:r>
                      <a:r>
                        <a:rPr lang="en-IN" sz="2400" b="1" dirty="0">
                          <a:latin typeface="Andalus" pitchFamily="18" charset="-78"/>
                          <a:cs typeface="Andalus" pitchFamily="18" charset="-78"/>
                        </a:rPr>
                        <a:t> and </a:t>
                      </a:r>
                      <a:r>
                        <a:rPr lang="en-IN" sz="2400" b="1" dirty="0" err="1">
                          <a:latin typeface="Andalus" pitchFamily="18" charset="-78"/>
                          <a:cs typeface="Andalus" pitchFamily="18" charset="-78"/>
                        </a:rPr>
                        <a:t>vidagdhata</a:t>
                      </a:r>
                      <a:r>
                        <a:rPr lang="en-IN" sz="2400" b="1" dirty="0">
                          <a:latin typeface="Andalus" pitchFamily="18" charset="-78"/>
                          <a:cs typeface="Andalus" pitchFamily="18" charset="-78"/>
                        </a:rPr>
                        <a:t> is called as </a:t>
                      </a:r>
                      <a:r>
                        <a:rPr lang="en-IN" sz="2400" b="1" dirty="0" err="1">
                          <a:latin typeface="Andalus" pitchFamily="18" charset="-78"/>
                          <a:cs typeface="Andalus" pitchFamily="18" charset="-78"/>
                        </a:rPr>
                        <a:t>Amlapitta</a:t>
                      </a:r>
                      <a:r>
                        <a:rPr lang="en-IN" sz="2400" b="1" dirty="0">
                          <a:latin typeface="Andalus" pitchFamily="18" charset="-78"/>
                          <a:cs typeface="Andalus" pitchFamily="18" charset="-78"/>
                        </a:rPr>
                        <a:t> </a:t>
                      </a: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537E6-B2B2-A236-EAEF-3EE570A3A04A}"/>
              </a:ext>
            </a:extLst>
          </p:cNvPr>
          <p:cNvSpPr>
            <a:spLocks noGrp="1"/>
          </p:cNvSpPr>
          <p:nvPr>
            <p:ph type="title"/>
          </p:nvPr>
        </p:nvSpPr>
        <p:spPr>
          <a:xfrm>
            <a:off x="457200" y="188640"/>
            <a:ext cx="8229600" cy="346050"/>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id="{86BCAAC7-534D-D2AF-A0A9-3BD05E9665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5" y="836712"/>
            <a:ext cx="8174809" cy="5832648"/>
          </a:xfrm>
        </p:spPr>
      </p:pic>
    </p:spTree>
    <p:extLst>
      <p:ext uri="{BB962C8B-B14F-4D97-AF65-F5344CB8AC3E}">
        <p14:creationId xmlns:p14="http://schemas.microsoft.com/office/powerpoint/2010/main" val="2824051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a:solidFill>
                  <a:srgbClr val="C00000"/>
                </a:solidFill>
                <a:latin typeface="Andalus" pitchFamily="18" charset="-78"/>
                <a:cs typeface="Andalus" pitchFamily="18" charset="-78"/>
              </a:rPr>
              <a:t>AMLAPITTA</a:t>
            </a:r>
            <a:endParaRPr lang="en-IN" sz="1600" dirty="0">
              <a:solidFill>
                <a:srgbClr val="C00000"/>
              </a:solidFill>
            </a:endParaRPr>
          </a:p>
        </p:txBody>
      </p:sp>
      <p:sp>
        <p:nvSpPr>
          <p:cNvPr id="3" name="Content Placeholder 2"/>
          <p:cNvSpPr>
            <a:spLocks noGrp="1"/>
          </p:cNvSpPr>
          <p:nvPr>
            <p:ph idx="1"/>
          </p:nvPr>
        </p:nvSpPr>
        <p:spPr/>
        <p:txBody>
          <a:bodyPr/>
          <a:lstStyle/>
          <a:p>
            <a:r>
              <a:rPr lang="en-US" dirty="0" err="1">
                <a:latin typeface="Andalus" pitchFamily="18" charset="-78"/>
                <a:cs typeface="Andalus" pitchFamily="18" charset="-78"/>
              </a:rPr>
              <a:t>Virudha</a:t>
            </a:r>
            <a:r>
              <a:rPr lang="en-US" dirty="0">
                <a:latin typeface="Andalus" pitchFamily="18" charset="-78"/>
                <a:cs typeface="Andalus" pitchFamily="18" charset="-78"/>
              </a:rPr>
              <a:t>- </a:t>
            </a:r>
            <a:r>
              <a:rPr lang="en-US" dirty="0" err="1">
                <a:latin typeface="Andalus" pitchFamily="18" charset="-78"/>
                <a:cs typeface="Andalus" pitchFamily="18" charset="-78"/>
              </a:rPr>
              <a:t>Desa</a:t>
            </a:r>
            <a:r>
              <a:rPr lang="en-US" dirty="0">
                <a:latin typeface="Andalus" pitchFamily="18" charset="-78"/>
                <a:cs typeface="Andalus" pitchFamily="18" charset="-78"/>
              </a:rPr>
              <a:t>, </a:t>
            </a:r>
            <a:r>
              <a:rPr lang="en-US" dirty="0" err="1">
                <a:latin typeface="Andalus" pitchFamily="18" charset="-78"/>
                <a:cs typeface="Andalus" pitchFamily="18" charset="-78"/>
              </a:rPr>
              <a:t>kala</a:t>
            </a:r>
            <a:r>
              <a:rPr lang="en-US" dirty="0">
                <a:latin typeface="Andalus" pitchFamily="18" charset="-78"/>
                <a:cs typeface="Andalus" pitchFamily="18" charset="-78"/>
              </a:rPr>
              <a:t>, </a:t>
            </a:r>
            <a:r>
              <a:rPr lang="en-US" dirty="0" err="1">
                <a:latin typeface="Andalus" pitchFamily="18" charset="-78"/>
                <a:cs typeface="Andalus" pitchFamily="18" charset="-78"/>
              </a:rPr>
              <a:t>agni</a:t>
            </a:r>
            <a:r>
              <a:rPr lang="en-US" dirty="0">
                <a:latin typeface="Andalus" pitchFamily="18" charset="-78"/>
                <a:cs typeface="Andalus" pitchFamily="18" charset="-78"/>
              </a:rPr>
              <a:t>, </a:t>
            </a:r>
            <a:r>
              <a:rPr lang="en-US" dirty="0" err="1">
                <a:latin typeface="Andalus" pitchFamily="18" charset="-78"/>
                <a:cs typeface="Andalus" pitchFamily="18" charset="-78"/>
              </a:rPr>
              <a:t>matra</a:t>
            </a:r>
            <a:r>
              <a:rPr lang="en-US" dirty="0">
                <a:latin typeface="Andalus" pitchFamily="18" charset="-78"/>
                <a:cs typeface="Andalus" pitchFamily="18" charset="-78"/>
              </a:rPr>
              <a:t>, </a:t>
            </a:r>
            <a:r>
              <a:rPr lang="en-US" dirty="0" err="1">
                <a:latin typeface="Andalus" pitchFamily="18" charset="-78"/>
                <a:cs typeface="Andalus" pitchFamily="18" charset="-78"/>
              </a:rPr>
              <a:t>satmya</a:t>
            </a:r>
            <a:r>
              <a:rPr lang="en-US" dirty="0">
                <a:latin typeface="Andalus" pitchFamily="18" charset="-78"/>
                <a:cs typeface="Andalus" pitchFamily="18" charset="-78"/>
              </a:rPr>
              <a:t>, </a:t>
            </a:r>
            <a:r>
              <a:rPr lang="en-US" dirty="0" err="1">
                <a:latin typeface="Andalus" pitchFamily="18" charset="-78"/>
                <a:cs typeface="Andalus" pitchFamily="18" charset="-78"/>
              </a:rPr>
              <a:t>vatadi</a:t>
            </a:r>
            <a:r>
              <a:rPr lang="en-US" dirty="0">
                <a:latin typeface="Andalus" pitchFamily="18" charset="-78"/>
                <a:cs typeface="Andalus" pitchFamily="18" charset="-78"/>
              </a:rPr>
              <a:t> </a:t>
            </a:r>
            <a:r>
              <a:rPr lang="en-US" dirty="0" err="1">
                <a:latin typeface="Andalus" pitchFamily="18" charset="-78"/>
                <a:cs typeface="Andalus" pitchFamily="18" charset="-78"/>
              </a:rPr>
              <a:t>dosa</a:t>
            </a:r>
            <a:r>
              <a:rPr lang="en-US" dirty="0">
                <a:latin typeface="Andalus" pitchFamily="18" charset="-78"/>
                <a:cs typeface="Andalus" pitchFamily="18" charset="-78"/>
              </a:rPr>
              <a:t>, </a:t>
            </a:r>
            <a:r>
              <a:rPr lang="en-US" dirty="0" err="1">
                <a:latin typeface="Andalus" pitchFamily="18" charset="-78"/>
                <a:cs typeface="Andalus" pitchFamily="18" charset="-78"/>
              </a:rPr>
              <a:t>samskar</a:t>
            </a:r>
            <a:r>
              <a:rPr lang="en-US" dirty="0">
                <a:latin typeface="Andalus" pitchFamily="18" charset="-78"/>
                <a:cs typeface="Andalus" pitchFamily="18" charset="-78"/>
              </a:rPr>
              <a:t>, </a:t>
            </a:r>
            <a:r>
              <a:rPr lang="en-US" dirty="0" err="1">
                <a:latin typeface="Andalus" pitchFamily="18" charset="-78"/>
                <a:cs typeface="Andalus" pitchFamily="18" charset="-78"/>
              </a:rPr>
              <a:t>virya</a:t>
            </a:r>
            <a:r>
              <a:rPr lang="en-US" dirty="0">
                <a:latin typeface="Andalus" pitchFamily="18" charset="-78"/>
                <a:cs typeface="Andalus" pitchFamily="18" charset="-78"/>
              </a:rPr>
              <a:t>, </a:t>
            </a:r>
            <a:r>
              <a:rPr lang="en-US" dirty="0" err="1">
                <a:latin typeface="Andalus" pitchFamily="18" charset="-78"/>
                <a:cs typeface="Andalus" pitchFamily="18" charset="-78"/>
              </a:rPr>
              <a:t>kostha</a:t>
            </a:r>
            <a:r>
              <a:rPr lang="en-US" dirty="0">
                <a:latin typeface="Andalus" pitchFamily="18" charset="-78"/>
                <a:cs typeface="Andalus" pitchFamily="18" charset="-78"/>
              </a:rPr>
              <a:t>, </a:t>
            </a:r>
            <a:r>
              <a:rPr lang="en-US" dirty="0" err="1">
                <a:latin typeface="Andalus" pitchFamily="18" charset="-78"/>
                <a:cs typeface="Andalus" pitchFamily="18" charset="-78"/>
              </a:rPr>
              <a:t>avastha</a:t>
            </a:r>
            <a:r>
              <a:rPr lang="en-US" dirty="0">
                <a:latin typeface="Andalus" pitchFamily="18" charset="-78"/>
                <a:cs typeface="Andalus" pitchFamily="18" charset="-78"/>
              </a:rPr>
              <a:t>, </a:t>
            </a:r>
            <a:r>
              <a:rPr lang="en-US" dirty="0" err="1">
                <a:latin typeface="Andalus" pitchFamily="18" charset="-78"/>
                <a:cs typeface="Andalus" pitchFamily="18" charset="-78"/>
              </a:rPr>
              <a:t>krama</a:t>
            </a:r>
            <a:r>
              <a:rPr lang="en-US" dirty="0">
                <a:latin typeface="Andalus" pitchFamily="18" charset="-78"/>
                <a:cs typeface="Andalus" pitchFamily="18" charset="-78"/>
              </a:rPr>
              <a:t>, </a:t>
            </a:r>
            <a:r>
              <a:rPr lang="en-US" dirty="0" err="1">
                <a:latin typeface="Andalus" pitchFamily="18" charset="-78"/>
                <a:cs typeface="Andalus" pitchFamily="18" charset="-78"/>
              </a:rPr>
              <a:t>parihara</a:t>
            </a:r>
            <a:r>
              <a:rPr lang="en-US" dirty="0">
                <a:latin typeface="Andalus" pitchFamily="18" charset="-78"/>
                <a:cs typeface="Andalus" pitchFamily="18" charset="-78"/>
              </a:rPr>
              <a:t>, </a:t>
            </a:r>
            <a:r>
              <a:rPr lang="en-US" dirty="0" err="1">
                <a:latin typeface="Andalus" pitchFamily="18" charset="-78"/>
                <a:cs typeface="Andalus" pitchFamily="18" charset="-78"/>
              </a:rPr>
              <a:t>upachara</a:t>
            </a:r>
            <a:r>
              <a:rPr lang="en-US" dirty="0">
                <a:latin typeface="Andalus" pitchFamily="18" charset="-78"/>
                <a:cs typeface="Andalus" pitchFamily="18" charset="-78"/>
              </a:rPr>
              <a:t>, </a:t>
            </a:r>
            <a:r>
              <a:rPr lang="en-US" dirty="0" err="1">
                <a:latin typeface="Andalus" pitchFamily="18" charset="-78"/>
                <a:cs typeface="Andalus" pitchFamily="18" charset="-78"/>
              </a:rPr>
              <a:t>paka</a:t>
            </a:r>
            <a:r>
              <a:rPr lang="en-US" dirty="0">
                <a:latin typeface="Andalus" pitchFamily="18" charset="-78"/>
                <a:cs typeface="Andalus" pitchFamily="18" charset="-78"/>
              </a:rPr>
              <a:t>, </a:t>
            </a:r>
            <a:r>
              <a:rPr lang="en-US" dirty="0" err="1">
                <a:latin typeface="Andalus" pitchFamily="18" charset="-78"/>
                <a:cs typeface="Andalus" pitchFamily="18" charset="-78"/>
              </a:rPr>
              <a:t>samyoga</a:t>
            </a:r>
            <a:r>
              <a:rPr lang="en-US" dirty="0">
                <a:latin typeface="Andalus" pitchFamily="18" charset="-78"/>
                <a:cs typeface="Andalus" pitchFamily="18" charset="-78"/>
              </a:rPr>
              <a:t>, </a:t>
            </a:r>
            <a:r>
              <a:rPr lang="en-US" dirty="0" err="1">
                <a:latin typeface="Andalus" pitchFamily="18" charset="-78"/>
                <a:cs typeface="Andalus" pitchFamily="18" charset="-78"/>
              </a:rPr>
              <a:t>hridaya</a:t>
            </a:r>
            <a:r>
              <a:rPr lang="en-US" dirty="0">
                <a:latin typeface="Andalus" pitchFamily="18" charset="-78"/>
                <a:cs typeface="Andalus" pitchFamily="18" charset="-78"/>
              </a:rPr>
              <a:t>, </a:t>
            </a:r>
            <a:r>
              <a:rPr lang="en-US" dirty="0" err="1">
                <a:latin typeface="Andalus" pitchFamily="18" charset="-78"/>
                <a:cs typeface="Andalus" pitchFamily="18" charset="-78"/>
              </a:rPr>
              <a:t>sampat</a:t>
            </a:r>
            <a:r>
              <a:rPr lang="en-US" dirty="0">
                <a:latin typeface="Andalus" pitchFamily="18" charset="-78"/>
                <a:cs typeface="Andalus" pitchFamily="18" charset="-78"/>
              </a:rPr>
              <a:t>, </a:t>
            </a:r>
            <a:r>
              <a:rPr lang="en-US" dirty="0" err="1">
                <a:latin typeface="Andalus" pitchFamily="18" charset="-78"/>
                <a:cs typeface="Andalus" pitchFamily="18" charset="-78"/>
              </a:rPr>
              <a:t>vidhi</a:t>
            </a:r>
            <a:r>
              <a:rPr lang="en-US" dirty="0">
                <a:latin typeface="Andalus" pitchFamily="18" charset="-78"/>
                <a:cs typeface="Andalus" pitchFamily="18" charset="-78"/>
              </a:rPr>
              <a:t>.</a:t>
            </a:r>
          </a:p>
          <a:p>
            <a:r>
              <a:rPr lang="en-US" dirty="0" err="1">
                <a:latin typeface="Andalus" pitchFamily="18" charset="-78"/>
                <a:cs typeface="Andalus" pitchFamily="18" charset="-78"/>
              </a:rPr>
              <a:t>Dustaamla</a:t>
            </a:r>
            <a:r>
              <a:rPr lang="en-US" dirty="0">
                <a:latin typeface="Andalus" pitchFamily="18" charset="-78"/>
                <a:cs typeface="Andalus" pitchFamily="18" charset="-78"/>
              </a:rPr>
              <a:t>- </a:t>
            </a:r>
          </a:p>
          <a:p>
            <a:r>
              <a:rPr lang="en-US" dirty="0" err="1">
                <a:latin typeface="Andalus" pitchFamily="18" charset="-78"/>
                <a:cs typeface="Andalus" pitchFamily="18" charset="-78"/>
              </a:rPr>
              <a:t>Vidahi</a:t>
            </a:r>
            <a:r>
              <a:rPr lang="en-US" dirty="0">
                <a:latin typeface="Andalus" pitchFamily="18" charset="-78"/>
                <a:cs typeface="Andalus" pitchFamily="18" charset="-78"/>
              </a:rPr>
              <a:t> – </a:t>
            </a:r>
          </a:p>
          <a:p>
            <a:r>
              <a:rPr lang="en-US" dirty="0" err="1">
                <a:latin typeface="Andalus" pitchFamily="18" charset="-78"/>
                <a:cs typeface="Andalus" pitchFamily="18" charset="-78"/>
              </a:rPr>
              <a:t>Pitta</a:t>
            </a:r>
            <a:r>
              <a:rPr lang="en-US" dirty="0">
                <a:latin typeface="Andalus" pitchFamily="18" charset="-78"/>
                <a:cs typeface="Andalus" pitchFamily="18" charset="-78"/>
              </a:rPr>
              <a:t> </a:t>
            </a:r>
            <a:r>
              <a:rPr lang="en-US" dirty="0" err="1">
                <a:latin typeface="Andalus" pitchFamily="18" charset="-78"/>
                <a:cs typeface="Andalus" pitchFamily="18" charset="-78"/>
              </a:rPr>
              <a:t>prakopi</a:t>
            </a:r>
            <a:r>
              <a:rPr lang="en-US" dirty="0">
                <a:latin typeface="Andalus" pitchFamily="18" charset="-78"/>
                <a:cs typeface="Andalus" pitchFamily="18" charset="-78"/>
              </a:rPr>
              <a:t> </a:t>
            </a:r>
            <a:r>
              <a:rPr lang="en-US" dirty="0" err="1">
                <a:latin typeface="Andalus" pitchFamily="18" charset="-78"/>
                <a:cs typeface="Andalus" pitchFamily="18" charset="-78"/>
              </a:rPr>
              <a:t>panannabhujou</a:t>
            </a:r>
            <a:r>
              <a:rPr lang="en-US" dirty="0">
                <a:latin typeface="Andalus" pitchFamily="18" charset="-78"/>
                <a:cs typeface="Andalus" pitchFamily="18" charset="-78"/>
              </a:rPr>
              <a:t> </a:t>
            </a:r>
            <a:r>
              <a:rPr lang="en-US" dirty="0" err="1">
                <a:latin typeface="Andalus" pitchFamily="18" charset="-78"/>
                <a:cs typeface="Andalus" pitchFamily="18" charset="-78"/>
              </a:rPr>
              <a:t>vidagdham</a:t>
            </a:r>
            <a:endParaRPr lang="en-US" dirty="0">
              <a:latin typeface="Andalus" pitchFamily="18" charset="-78"/>
              <a:cs typeface="Andalus" pitchFamily="18" charset="-78"/>
            </a:endParaRPr>
          </a:p>
          <a:p>
            <a:r>
              <a:rPr lang="en-US" dirty="0" err="1">
                <a:latin typeface="Andalus" pitchFamily="18" charset="-78"/>
                <a:cs typeface="Andalus" pitchFamily="18" charset="-78"/>
              </a:rPr>
              <a:t>Pittam</a:t>
            </a:r>
            <a:r>
              <a:rPr lang="en-US" dirty="0">
                <a:latin typeface="Andalus" pitchFamily="18" charset="-78"/>
                <a:cs typeface="Andalus" pitchFamily="18" charset="-78"/>
              </a:rPr>
              <a:t> </a:t>
            </a:r>
            <a:r>
              <a:rPr lang="en-US" dirty="0" err="1">
                <a:latin typeface="Andalus" pitchFamily="18" charset="-78"/>
                <a:cs typeface="Andalus" pitchFamily="18" charset="-78"/>
              </a:rPr>
              <a:t>swahetupachitam</a:t>
            </a:r>
            <a:endParaRPr lang="en-IN" dirty="0">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dirty="0">
                <a:solidFill>
                  <a:srgbClr val="C00000"/>
                </a:solidFill>
                <a:latin typeface="Andalus" pitchFamily="18" charset="-78"/>
                <a:cs typeface="Andalus" pitchFamily="18" charset="-78"/>
              </a:rPr>
              <a:t>AMLAPITTA</a:t>
            </a:r>
            <a:endParaRPr lang="en-IN" sz="1600" dirty="0">
              <a:solidFill>
                <a:srgbClr val="C00000"/>
              </a:solidFill>
            </a:endParaRPr>
          </a:p>
        </p:txBody>
      </p:sp>
      <p:sp>
        <p:nvSpPr>
          <p:cNvPr id="3" name="Content Placeholder 2"/>
          <p:cNvSpPr>
            <a:spLocks noGrp="1"/>
          </p:cNvSpPr>
          <p:nvPr>
            <p:ph idx="1"/>
          </p:nvPr>
        </p:nvSpPr>
        <p:spPr/>
        <p:txBody>
          <a:bodyPr>
            <a:normAutofit lnSpcReduction="10000"/>
          </a:bodyPr>
          <a:lstStyle/>
          <a:p>
            <a:r>
              <a:rPr lang="en-IN" b="1" dirty="0" err="1">
                <a:latin typeface="Andalus" pitchFamily="18" charset="-78"/>
                <a:cs typeface="Andalus" pitchFamily="18" charset="-78"/>
              </a:rPr>
              <a:t>Nidan</a:t>
            </a:r>
            <a:r>
              <a:rPr lang="en-IN" b="1" dirty="0">
                <a:latin typeface="Andalus" pitchFamily="18" charset="-78"/>
                <a:cs typeface="Andalus" pitchFamily="18" charset="-78"/>
              </a:rPr>
              <a:t> of </a:t>
            </a:r>
            <a:r>
              <a:rPr lang="en-IN" b="1" dirty="0" err="1">
                <a:latin typeface="Andalus" pitchFamily="18" charset="-78"/>
                <a:cs typeface="Andalus" pitchFamily="18" charset="-78"/>
              </a:rPr>
              <a:t>Amlapitta</a:t>
            </a:r>
            <a:r>
              <a:rPr lang="en-IN" b="1" dirty="0">
                <a:latin typeface="Andalus" pitchFamily="18" charset="-78"/>
                <a:cs typeface="Andalus" pitchFamily="18" charset="-78"/>
              </a:rPr>
              <a:t> </a:t>
            </a:r>
          </a:p>
          <a:p>
            <a:r>
              <a:rPr lang="en-IN" dirty="0" err="1">
                <a:latin typeface="Andalus" pitchFamily="18" charset="-78"/>
                <a:cs typeface="Andalus" pitchFamily="18" charset="-78"/>
              </a:rPr>
              <a:t>Aharaj</a:t>
            </a:r>
            <a:r>
              <a:rPr lang="en-IN" dirty="0">
                <a:latin typeface="Andalus" pitchFamily="18" charset="-78"/>
                <a:cs typeface="Andalus" pitchFamily="18" charset="-78"/>
              </a:rPr>
              <a:t> </a:t>
            </a:r>
            <a:r>
              <a:rPr lang="en-IN" dirty="0" err="1">
                <a:latin typeface="Andalus" pitchFamily="18" charset="-78"/>
                <a:cs typeface="Andalus" pitchFamily="18" charset="-78"/>
              </a:rPr>
              <a:t>nidan</a:t>
            </a:r>
            <a:r>
              <a:rPr lang="en-IN" dirty="0">
                <a:latin typeface="Andalus" pitchFamily="18" charset="-78"/>
                <a:cs typeface="Andalus" pitchFamily="18" charset="-78"/>
              </a:rPr>
              <a:t> : </a:t>
            </a:r>
            <a:r>
              <a:rPr lang="en-IN" dirty="0" err="1">
                <a:latin typeface="Andalus" pitchFamily="18" charset="-78"/>
                <a:cs typeface="Andalus" pitchFamily="18" charset="-78"/>
              </a:rPr>
              <a:t>Virudhasana</a:t>
            </a:r>
            <a:r>
              <a:rPr lang="en-IN" dirty="0">
                <a:latin typeface="Andalus" pitchFamily="18" charset="-78"/>
                <a:cs typeface="Andalus" pitchFamily="18" charset="-78"/>
              </a:rPr>
              <a:t>, </a:t>
            </a:r>
            <a:r>
              <a:rPr lang="en-IN" dirty="0" err="1">
                <a:latin typeface="Andalus" pitchFamily="18" charset="-78"/>
                <a:cs typeface="Andalus" pitchFamily="18" charset="-78"/>
              </a:rPr>
              <a:t>ajirna</a:t>
            </a:r>
            <a:r>
              <a:rPr lang="en-IN" dirty="0">
                <a:latin typeface="Andalus" pitchFamily="18" charset="-78"/>
                <a:cs typeface="Andalus" pitchFamily="18" charset="-78"/>
              </a:rPr>
              <a:t>, </a:t>
            </a:r>
            <a:r>
              <a:rPr lang="en-IN" dirty="0" err="1">
                <a:latin typeface="Andalus" pitchFamily="18" charset="-78"/>
                <a:cs typeface="Andalus" pitchFamily="18" charset="-78"/>
              </a:rPr>
              <a:t>ame</a:t>
            </a:r>
            <a:r>
              <a:rPr lang="en-IN" dirty="0">
                <a:latin typeface="Andalus" pitchFamily="18" charset="-78"/>
                <a:cs typeface="Andalus" pitchFamily="18" charset="-78"/>
              </a:rPr>
              <a:t> </a:t>
            </a:r>
            <a:r>
              <a:rPr lang="en-IN" dirty="0" err="1">
                <a:latin typeface="Andalus" pitchFamily="18" charset="-78"/>
                <a:cs typeface="Andalus" pitchFamily="18" charset="-78"/>
              </a:rPr>
              <a:t>purnat</a:t>
            </a:r>
            <a:r>
              <a:rPr lang="en-IN" dirty="0">
                <a:latin typeface="Andalus" pitchFamily="18" charset="-78"/>
                <a:cs typeface="Andalus" pitchFamily="18" charset="-78"/>
              </a:rPr>
              <a:t>, </a:t>
            </a:r>
            <a:r>
              <a:rPr lang="en-IN" dirty="0" err="1">
                <a:latin typeface="Andalus" pitchFamily="18" charset="-78"/>
                <a:cs typeface="Andalus" pitchFamily="18" charset="-78"/>
              </a:rPr>
              <a:t>pishtanna</a:t>
            </a:r>
            <a:r>
              <a:rPr lang="en-IN" dirty="0">
                <a:latin typeface="Andalus" pitchFamily="18" charset="-78"/>
                <a:cs typeface="Andalus" pitchFamily="18" charset="-78"/>
              </a:rPr>
              <a:t>, </a:t>
            </a:r>
            <a:r>
              <a:rPr lang="en-IN" dirty="0" err="1">
                <a:latin typeface="Andalus" pitchFamily="18" charset="-78"/>
                <a:cs typeface="Andalus" pitchFamily="18" charset="-78"/>
              </a:rPr>
              <a:t>ama</a:t>
            </a:r>
            <a:r>
              <a:rPr lang="en-IN" dirty="0">
                <a:latin typeface="Andalus" pitchFamily="18" charset="-78"/>
                <a:cs typeface="Andalus" pitchFamily="18" charset="-78"/>
              </a:rPr>
              <a:t> </a:t>
            </a:r>
            <a:r>
              <a:rPr lang="en-IN" dirty="0" err="1">
                <a:latin typeface="Andalus" pitchFamily="18" charset="-78"/>
                <a:cs typeface="Andalus" pitchFamily="18" charset="-78"/>
              </a:rPr>
              <a:t>apakva</a:t>
            </a:r>
            <a:r>
              <a:rPr lang="en-IN" dirty="0">
                <a:latin typeface="Andalus" pitchFamily="18" charset="-78"/>
                <a:cs typeface="Andalus" pitchFamily="18" charset="-78"/>
              </a:rPr>
              <a:t> </a:t>
            </a:r>
            <a:r>
              <a:rPr lang="en-IN" dirty="0" err="1">
                <a:latin typeface="Andalus" pitchFamily="18" charset="-78"/>
                <a:cs typeface="Andalus" pitchFamily="18" charset="-78"/>
              </a:rPr>
              <a:t>madya</a:t>
            </a:r>
            <a:r>
              <a:rPr lang="en-IN" dirty="0">
                <a:latin typeface="Andalus" pitchFamily="18" charset="-78"/>
                <a:cs typeface="Andalus" pitchFamily="18" charset="-78"/>
              </a:rPr>
              <a:t>, </a:t>
            </a:r>
            <a:r>
              <a:rPr lang="en-IN" dirty="0" err="1">
                <a:latin typeface="Andalus" pitchFamily="18" charset="-78"/>
                <a:cs typeface="Andalus" pitchFamily="18" charset="-78"/>
              </a:rPr>
              <a:t>goras</a:t>
            </a:r>
            <a:r>
              <a:rPr lang="en-IN" dirty="0">
                <a:latin typeface="Andalus" pitchFamily="18" charset="-78"/>
                <a:cs typeface="Andalus" pitchFamily="18" charset="-78"/>
              </a:rPr>
              <a:t> </a:t>
            </a:r>
            <a:r>
              <a:rPr lang="en-IN" dirty="0" err="1">
                <a:latin typeface="Andalus" pitchFamily="18" charset="-78"/>
                <a:cs typeface="Andalus" pitchFamily="18" charset="-78"/>
              </a:rPr>
              <a:t>atisevan</a:t>
            </a:r>
            <a:r>
              <a:rPr lang="en-IN" dirty="0">
                <a:latin typeface="Andalus" pitchFamily="18" charset="-78"/>
                <a:cs typeface="Andalus" pitchFamily="18" charset="-78"/>
              </a:rPr>
              <a:t>, guru </a:t>
            </a:r>
            <a:r>
              <a:rPr lang="en-IN" dirty="0" err="1">
                <a:latin typeface="Andalus" pitchFamily="18" charset="-78"/>
                <a:cs typeface="Andalus" pitchFamily="18" charset="-78"/>
              </a:rPr>
              <a:t>bhojan</a:t>
            </a:r>
            <a:r>
              <a:rPr lang="en-IN" dirty="0">
                <a:latin typeface="Andalus" pitchFamily="18" charset="-78"/>
                <a:cs typeface="Andalus" pitchFamily="18" charset="-78"/>
              </a:rPr>
              <a:t>, </a:t>
            </a:r>
            <a:r>
              <a:rPr lang="en-IN" dirty="0" err="1">
                <a:latin typeface="Andalus" pitchFamily="18" charset="-78"/>
                <a:cs typeface="Andalus" pitchFamily="18" charset="-78"/>
              </a:rPr>
              <a:t>abhishyandi</a:t>
            </a:r>
            <a:r>
              <a:rPr lang="en-IN" dirty="0">
                <a:latin typeface="Andalus" pitchFamily="18" charset="-78"/>
                <a:cs typeface="Andalus" pitchFamily="18" charset="-78"/>
              </a:rPr>
              <a:t>  </a:t>
            </a:r>
            <a:r>
              <a:rPr lang="en-IN" dirty="0" err="1">
                <a:latin typeface="Andalus" pitchFamily="18" charset="-78"/>
                <a:cs typeface="Andalus" pitchFamily="18" charset="-78"/>
              </a:rPr>
              <a:t>bhojan</a:t>
            </a:r>
            <a:r>
              <a:rPr lang="en-IN" dirty="0">
                <a:latin typeface="Andalus" pitchFamily="18" charset="-78"/>
                <a:cs typeface="Andalus" pitchFamily="18" charset="-78"/>
              </a:rPr>
              <a:t>, </a:t>
            </a:r>
            <a:r>
              <a:rPr lang="en-IN" dirty="0" err="1">
                <a:latin typeface="Andalus" pitchFamily="18" charset="-78"/>
                <a:cs typeface="Andalus" pitchFamily="18" charset="-78"/>
              </a:rPr>
              <a:t>ushnatisevan</a:t>
            </a:r>
            <a:r>
              <a:rPr lang="en-IN" dirty="0">
                <a:latin typeface="Andalus" pitchFamily="18" charset="-78"/>
                <a:cs typeface="Andalus" pitchFamily="18" charset="-78"/>
              </a:rPr>
              <a:t>, </a:t>
            </a:r>
            <a:r>
              <a:rPr lang="en-IN" dirty="0" err="1">
                <a:latin typeface="Andalus" pitchFamily="18" charset="-78"/>
                <a:cs typeface="Andalus" pitchFamily="18" charset="-78"/>
              </a:rPr>
              <a:t>snigdhatisevan</a:t>
            </a:r>
            <a:r>
              <a:rPr lang="en-IN" dirty="0">
                <a:latin typeface="Andalus" pitchFamily="18" charset="-78"/>
                <a:cs typeface="Andalus" pitchFamily="18" charset="-78"/>
              </a:rPr>
              <a:t>, </a:t>
            </a:r>
            <a:r>
              <a:rPr lang="en-IN" dirty="0" err="1">
                <a:latin typeface="Andalus" pitchFamily="18" charset="-78"/>
                <a:cs typeface="Andalus" pitchFamily="18" charset="-78"/>
              </a:rPr>
              <a:t>rukshatisevan</a:t>
            </a:r>
            <a:r>
              <a:rPr lang="en-IN" dirty="0">
                <a:latin typeface="Andalus" pitchFamily="18" charset="-78"/>
                <a:cs typeface="Andalus" pitchFamily="18" charset="-78"/>
              </a:rPr>
              <a:t>, </a:t>
            </a:r>
            <a:r>
              <a:rPr lang="en-IN" dirty="0" err="1">
                <a:latin typeface="Andalus" pitchFamily="18" charset="-78"/>
                <a:cs typeface="Andalus" pitchFamily="18" charset="-78"/>
              </a:rPr>
              <a:t>amlatisevan</a:t>
            </a:r>
            <a:r>
              <a:rPr lang="en-IN" dirty="0">
                <a:latin typeface="Andalus" pitchFamily="18" charset="-78"/>
                <a:cs typeface="Andalus" pitchFamily="18" charset="-78"/>
              </a:rPr>
              <a:t>, </a:t>
            </a:r>
            <a:r>
              <a:rPr lang="en-IN" dirty="0" err="1">
                <a:latin typeface="Andalus" pitchFamily="18" charset="-78"/>
                <a:cs typeface="Andalus" pitchFamily="18" charset="-78"/>
              </a:rPr>
              <a:t>drava</a:t>
            </a:r>
            <a:r>
              <a:rPr lang="en-IN" dirty="0">
                <a:latin typeface="Andalus" pitchFamily="18" charset="-78"/>
                <a:cs typeface="Andalus" pitchFamily="18" charset="-78"/>
              </a:rPr>
              <a:t>- </a:t>
            </a:r>
            <a:r>
              <a:rPr lang="en-IN" dirty="0" err="1">
                <a:latin typeface="Andalus" pitchFamily="18" charset="-78"/>
                <a:cs typeface="Andalus" pitchFamily="18" charset="-78"/>
              </a:rPr>
              <a:t>tisevan</a:t>
            </a:r>
            <a:r>
              <a:rPr lang="en-IN" dirty="0">
                <a:latin typeface="Andalus" pitchFamily="18" charset="-78"/>
                <a:cs typeface="Andalus" pitchFamily="18" charset="-78"/>
              </a:rPr>
              <a:t>, </a:t>
            </a:r>
            <a:r>
              <a:rPr lang="en-IN" dirty="0" err="1">
                <a:latin typeface="Andalus" pitchFamily="18" charset="-78"/>
                <a:cs typeface="Andalus" pitchFamily="18" charset="-78"/>
              </a:rPr>
              <a:t>fanit</a:t>
            </a:r>
            <a:r>
              <a:rPr lang="en-IN" dirty="0">
                <a:latin typeface="Andalus" pitchFamily="18" charset="-78"/>
                <a:cs typeface="Andalus" pitchFamily="18" charset="-78"/>
              </a:rPr>
              <a:t> </a:t>
            </a:r>
            <a:r>
              <a:rPr lang="en-IN" dirty="0" err="1">
                <a:latin typeface="Andalus" pitchFamily="18" charset="-78"/>
                <a:cs typeface="Andalus" pitchFamily="18" charset="-78"/>
              </a:rPr>
              <a:t>sevan</a:t>
            </a:r>
            <a:r>
              <a:rPr lang="en-IN" dirty="0">
                <a:latin typeface="Andalus" pitchFamily="18" charset="-78"/>
                <a:cs typeface="Andalus" pitchFamily="18" charset="-78"/>
              </a:rPr>
              <a:t>, </a:t>
            </a:r>
            <a:r>
              <a:rPr lang="en-IN" dirty="0" err="1">
                <a:latin typeface="Andalus" pitchFamily="18" charset="-78"/>
                <a:cs typeface="Andalus" pitchFamily="18" charset="-78"/>
              </a:rPr>
              <a:t>ikshu</a:t>
            </a:r>
            <a:r>
              <a:rPr lang="en-IN" dirty="0">
                <a:latin typeface="Andalus" pitchFamily="18" charset="-78"/>
                <a:cs typeface="Andalus" pitchFamily="18" charset="-78"/>
              </a:rPr>
              <a:t> </a:t>
            </a:r>
            <a:r>
              <a:rPr lang="en-IN" dirty="0" err="1">
                <a:latin typeface="Andalus" pitchFamily="18" charset="-78"/>
                <a:cs typeface="Andalus" pitchFamily="18" charset="-78"/>
              </a:rPr>
              <a:t>vikar</a:t>
            </a:r>
            <a:r>
              <a:rPr lang="en-IN" dirty="0">
                <a:latin typeface="Andalus" pitchFamily="18" charset="-78"/>
                <a:cs typeface="Andalus" pitchFamily="18" charset="-78"/>
              </a:rPr>
              <a:t>, </a:t>
            </a:r>
            <a:r>
              <a:rPr lang="en-IN" dirty="0" err="1">
                <a:latin typeface="Andalus" pitchFamily="18" charset="-78"/>
                <a:cs typeface="Andalus" pitchFamily="18" charset="-78"/>
              </a:rPr>
              <a:t>kultha</a:t>
            </a:r>
            <a:r>
              <a:rPr lang="en-IN" dirty="0">
                <a:latin typeface="Andalus" pitchFamily="18" charset="-78"/>
                <a:cs typeface="Andalus" pitchFamily="18" charset="-78"/>
              </a:rPr>
              <a:t> </a:t>
            </a:r>
            <a:r>
              <a:rPr lang="en-IN" dirty="0" err="1">
                <a:latin typeface="Andalus" pitchFamily="18" charset="-78"/>
                <a:cs typeface="Andalus" pitchFamily="18" charset="-78"/>
              </a:rPr>
              <a:t>sevan</a:t>
            </a:r>
            <a:r>
              <a:rPr lang="en-IN" dirty="0">
                <a:latin typeface="Andalus" pitchFamily="18" charset="-78"/>
                <a:cs typeface="Andalus" pitchFamily="18" charset="-78"/>
              </a:rPr>
              <a:t>, </a:t>
            </a:r>
            <a:r>
              <a:rPr lang="en-IN" dirty="0" err="1">
                <a:latin typeface="Andalus" pitchFamily="18" charset="-78"/>
                <a:cs typeface="Andalus" pitchFamily="18" charset="-78"/>
              </a:rPr>
              <a:t>bhrisht</a:t>
            </a:r>
            <a:r>
              <a:rPr lang="en-IN" dirty="0">
                <a:latin typeface="Andalus" pitchFamily="18" charset="-78"/>
                <a:cs typeface="Andalus" pitchFamily="18" charset="-78"/>
              </a:rPr>
              <a:t> </a:t>
            </a:r>
            <a:r>
              <a:rPr lang="en-IN" dirty="0" err="1">
                <a:latin typeface="Andalus" pitchFamily="18" charset="-78"/>
                <a:cs typeface="Andalus" pitchFamily="18" charset="-78"/>
              </a:rPr>
              <a:t>dhanya</a:t>
            </a:r>
            <a:r>
              <a:rPr lang="en-IN" dirty="0">
                <a:latin typeface="Andalus" pitchFamily="18" charset="-78"/>
                <a:cs typeface="Andalus" pitchFamily="18" charset="-78"/>
              </a:rPr>
              <a:t>, </a:t>
            </a:r>
            <a:r>
              <a:rPr lang="en-IN" dirty="0" err="1">
                <a:latin typeface="Andalus" pitchFamily="18" charset="-78"/>
                <a:cs typeface="Andalus" pitchFamily="18" charset="-78"/>
              </a:rPr>
              <a:t>pulak</a:t>
            </a:r>
            <a:r>
              <a:rPr lang="en-IN" dirty="0">
                <a:latin typeface="Andalus" pitchFamily="18" charset="-78"/>
                <a:cs typeface="Andalus" pitchFamily="18" charset="-78"/>
              </a:rPr>
              <a:t>, </a:t>
            </a:r>
            <a:r>
              <a:rPr lang="en-IN" dirty="0" err="1">
                <a:latin typeface="Andalus" pitchFamily="18" charset="-78"/>
                <a:cs typeface="Andalus" pitchFamily="18" charset="-78"/>
              </a:rPr>
              <a:t>prithuk</a:t>
            </a:r>
            <a:r>
              <a:rPr lang="en-IN" dirty="0">
                <a:latin typeface="Andalus" pitchFamily="18" charset="-78"/>
                <a:cs typeface="Andalus" pitchFamily="18" charset="-78"/>
              </a:rPr>
              <a:t> </a:t>
            </a:r>
            <a:r>
              <a:rPr lang="en-IN" dirty="0" err="1">
                <a:latin typeface="Andalus" pitchFamily="18" charset="-78"/>
                <a:cs typeface="Andalus" pitchFamily="18" charset="-78"/>
              </a:rPr>
              <a:t>sevan</a:t>
            </a:r>
            <a:r>
              <a:rPr lang="en-IN" dirty="0">
                <a:latin typeface="Andalus" pitchFamily="18" charset="-78"/>
                <a:cs typeface="Andalus" pitchFamily="18" charset="-78"/>
              </a:rPr>
              <a:t>. </a:t>
            </a:r>
          </a:p>
          <a:p>
            <a:endParaRPr lang="en-IN" dirty="0">
              <a:latin typeface="Andalus" pitchFamily="18" charset="-78"/>
              <a:cs typeface="Andalus" pitchFamily="18" charset="-78"/>
            </a:endParaRP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solidFill>
                  <a:srgbClr val="00B0F0"/>
                </a:solidFill>
                <a:latin typeface="Andalus" pitchFamily="18" charset="-78"/>
                <a:cs typeface="Andalus" pitchFamily="18" charset="-78"/>
              </a:rPr>
              <a:t>AMLAPITTA</a:t>
            </a:r>
            <a:endParaRPr lang="en-IN" sz="1800" dirty="0"/>
          </a:p>
        </p:txBody>
      </p:sp>
      <p:sp>
        <p:nvSpPr>
          <p:cNvPr id="3" name="Content Placeholder 2"/>
          <p:cNvSpPr>
            <a:spLocks noGrp="1"/>
          </p:cNvSpPr>
          <p:nvPr>
            <p:ph idx="1"/>
          </p:nvPr>
        </p:nvSpPr>
        <p:spPr/>
        <p:txBody>
          <a:bodyPr>
            <a:normAutofit fontScale="92500" lnSpcReduction="20000"/>
          </a:bodyPr>
          <a:lstStyle/>
          <a:p>
            <a:r>
              <a:rPr lang="en-IN" sz="3600" dirty="0" err="1">
                <a:latin typeface="Andalus" pitchFamily="18" charset="-78"/>
                <a:cs typeface="Andalus" pitchFamily="18" charset="-78"/>
              </a:rPr>
              <a:t>Mansik</a:t>
            </a:r>
            <a:r>
              <a:rPr lang="en-IN" sz="3600" dirty="0">
                <a:latin typeface="Andalus" pitchFamily="18" charset="-78"/>
                <a:cs typeface="Andalus" pitchFamily="18" charset="-78"/>
              </a:rPr>
              <a:t> </a:t>
            </a:r>
            <a:r>
              <a:rPr lang="en-IN" sz="3600" dirty="0" err="1">
                <a:latin typeface="Andalus" pitchFamily="18" charset="-78"/>
                <a:cs typeface="Andalus" pitchFamily="18" charset="-78"/>
              </a:rPr>
              <a:t>nidan</a:t>
            </a:r>
            <a:r>
              <a:rPr lang="en-IN" sz="3600" dirty="0">
                <a:latin typeface="Andalus" pitchFamily="18" charset="-78"/>
                <a:cs typeface="Andalus" pitchFamily="18" charset="-78"/>
              </a:rPr>
              <a:t>-</a:t>
            </a:r>
          </a:p>
          <a:p>
            <a:r>
              <a:rPr lang="en-IN" sz="2800" dirty="0" err="1">
                <a:latin typeface="Andalus" pitchFamily="18" charset="-78"/>
                <a:cs typeface="Andalus" pitchFamily="18" charset="-78"/>
              </a:rPr>
              <a:t>Acharya</a:t>
            </a:r>
            <a:r>
              <a:rPr lang="en-IN" sz="2800" dirty="0">
                <a:latin typeface="Andalus" pitchFamily="18" charset="-78"/>
                <a:cs typeface="Andalus" pitchFamily="18" charset="-78"/>
              </a:rPr>
              <a:t> </a:t>
            </a:r>
            <a:r>
              <a:rPr lang="en-IN" sz="2800" dirty="0" err="1">
                <a:latin typeface="Andalus" pitchFamily="18" charset="-78"/>
                <a:cs typeface="Andalus" pitchFamily="18" charset="-78"/>
              </a:rPr>
              <a:t>charak</a:t>
            </a:r>
            <a:r>
              <a:rPr lang="en-IN" sz="2800" dirty="0">
                <a:latin typeface="Andalus" pitchFamily="18" charset="-78"/>
                <a:cs typeface="Andalus" pitchFamily="18" charset="-78"/>
              </a:rPr>
              <a:t> mentioned that even the </a:t>
            </a:r>
          </a:p>
          <a:p>
            <a:r>
              <a:rPr lang="en-IN" sz="2800" dirty="0">
                <a:latin typeface="Andalus" pitchFamily="18" charset="-78"/>
                <a:cs typeface="Andalus" pitchFamily="18" charset="-78"/>
              </a:rPr>
              <a:t>wholesome food also taken in proper </a:t>
            </a:r>
            <a:r>
              <a:rPr lang="en-IN" sz="2800" dirty="0" err="1">
                <a:latin typeface="Andalus" pitchFamily="18" charset="-78"/>
                <a:cs typeface="Andalus" pitchFamily="18" charset="-78"/>
              </a:rPr>
              <a:t>qauantity</a:t>
            </a:r>
            <a:r>
              <a:rPr lang="en-IN" sz="2800" dirty="0">
                <a:latin typeface="Andalus" pitchFamily="18" charset="-78"/>
                <a:cs typeface="Andalus" pitchFamily="18" charset="-78"/>
              </a:rPr>
              <a:t>, does not get  digested due to anxiety, grief, fear, anger, uncomfortable bed and vigil. It produces </a:t>
            </a:r>
            <a:r>
              <a:rPr lang="en-IN" sz="2800" dirty="0" err="1">
                <a:latin typeface="Andalus" pitchFamily="18" charset="-78"/>
                <a:cs typeface="Andalus" pitchFamily="18" charset="-78"/>
              </a:rPr>
              <a:t>ama</a:t>
            </a:r>
            <a:r>
              <a:rPr lang="en-IN" sz="2800" dirty="0">
                <a:latin typeface="Andalus" pitchFamily="18" charset="-78"/>
                <a:cs typeface="Andalus" pitchFamily="18" charset="-78"/>
              </a:rPr>
              <a:t> and that cause </a:t>
            </a:r>
            <a:r>
              <a:rPr lang="en-IN" sz="2800" dirty="0" err="1">
                <a:latin typeface="Andalus" pitchFamily="18" charset="-78"/>
                <a:cs typeface="Andalus" pitchFamily="18" charset="-78"/>
              </a:rPr>
              <a:t>Amlapitta</a:t>
            </a:r>
            <a:r>
              <a:rPr lang="en-IN" sz="2800" dirty="0">
                <a:latin typeface="Andalus" pitchFamily="18" charset="-78"/>
                <a:cs typeface="Andalus" pitchFamily="18" charset="-78"/>
              </a:rPr>
              <a:t>. </a:t>
            </a:r>
          </a:p>
          <a:p>
            <a:r>
              <a:rPr lang="en-IN" sz="2800" dirty="0">
                <a:latin typeface="Andalus" pitchFamily="18" charset="-78"/>
                <a:cs typeface="Andalus" pitchFamily="18" charset="-78"/>
              </a:rPr>
              <a:t>Considering the </a:t>
            </a:r>
            <a:r>
              <a:rPr lang="en-IN" sz="2800" dirty="0" err="1">
                <a:latin typeface="Andalus" pitchFamily="18" charset="-78"/>
                <a:cs typeface="Andalus" pitchFamily="18" charset="-78"/>
              </a:rPr>
              <a:t>samprapti</a:t>
            </a:r>
            <a:r>
              <a:rPr lang="en-IN" sz="2800" dirty="0">
                <a:latin typeface="Andalus" pitchFamily="18" charset="-78"/>
                <a:cs typeface="Andalus" pitchFamily="18" charset="-78"/>
              </a:rPr>
              <a:t> of </a:t>
            </a:r>
            <a:r>
              <a:rPr lang="en-IN" sz="2800" dirty="0" err="1">
                <a:latin typeface="Andalus" pitchFamily="18" charset="-78"/>
                <a:cs typeface="Andalus" pitchFamily="18" charset="-78"/>
              </a:rPr>
              <a:t>Amlapitta</a:t>
            </a:r>
            <a:r>
              <a:rPr lang="en-IN" sz="2800" dirty="0">
                <a:latin typeface="Andalus" pitchFamily="18" charset="-78"/>
                <a:cs typeface="Andalus" pitchFamily="18" charset="-78"/>
              </a:rPr>
              <a:t>, it can be assessed that  administration of “</a:t>
            </a:r>
            <a:r>
              <a:rPr lang="en-IN" sz="2800" dirty="0" err="1">
                <a:latin typeface="Andalus" pitchFamily="18" charset="-78"/>
                <a:cs typeface="Andalus" pitchFamily="18" charset="-78"/>
              </a:rPr>
              <a:t>Tikta</a:t>
            </a:r>
            <a:r>
              <a:rPr lang="en-IN" sz="2800" dirty="0">
                <a:latin typeface="Andalus" pitchFamily="18" charset="-78"/>
                <a:cs typeface="Andalus" pitchFamily="18" charset="-78"/>
              </a:rPr>
              <a:t> rasa” </a:t>
            </a:r>
            <a:r>
              <a:rPr lang="en-IN" sz="2800" dirty="0" err="1">
                <a:latin typeface="Andalus" pitchFamily="18" charset="-78"/>
                <a:cs typeface="Andalus" pitchFamily="18" charset="-78"/>
              </a:rPr>
              <a:t>pradhana</a:t>
            </a:r>
            <a:r>
              <a:rPr lang="en-IN" sz="2800" dirty="0">
                <a:latin typeface="Andalus" pitchFamily="18" charset="-78"/>
                <a:cs typeface="Andalus" pitchFamily="18" charset="-78"/>
              </a:rPr>
              <a:t>  </a:t>
            </a:r>
            <a:r>
              <a:rPr lang="en-IN" sz="2800" dirty="0" err="1">
                <a:latin typeface="Andalus" pitchFamily="18" charset="-78"/>
                <a:cs typeface="Andalus" pitchFamily="18" charset="-78"/>
              </a:rPr>
              <a:t>dravyas</a:t>
            </a:r>
            <a:r>
              <a:rPr lang="en-IN" sz="2800" dirty="0">
                <a:latin typeface="Andalus" pitchFamily="18" charset="-78"/>
                <a:cs typeface="Andalus" pitchFamily="18" charset="-78"/>
              </a:rPr>
              <a:t> </a:t>
            </a:r>
          </a:p>
          <a:p>
            <a:pPr>
              <a:buNone/>
            </a:pPr>
            <a:r>
              <a:rPr lang="en-IN" sz="2800" dirty="0">
                <a:latin typeface="Andalus" pitchFamily="18" charset="-78"/>
                <a:cs typeface="Andalus" pitchFamily="18" charset="-78"/>
              </a:rPr>
              <a:t> 	alleviates  the disease. </a:t>
            </a:r>
            <a:r>
              <a:rPr lang="en-IN" sz="2800" dirty="0" err="1">
                <a:latin typeface="Andalus" pitchFamily="18" charset="-78"/>
                <a:cs typeface="Andalus" pitchFamily="18" charset="-78"/>
              </a:rPr>
              <a:t>Ayurvedic</a:t>
            </a:r>
            <a:r>
              <a:rPr lang="en-IN" sz="2800" dirty="0">
                <a:latin typeface="Andalus" pitchFamily="18" charset="-78"/>
                <a:cs typeface="Andalus" pitchFamily="18" charset="-78"/>
              </a:rPr>
              <a:t> Classics have indicated several single drugs in the treatment of </a:t>
            </a:r>
            <a:r>
              <a:rPr lang="en-IN" sz="2800" dirty="0" err="1">
                <a:latin typeface="Andalus" pitchFamily="18" charset="-78"/>
                <a:cs typeface="Andalus" pitchFamily="18" charset="-78"/>
              </a:rPr>
              <a:t>Amlapitta</a:t>
            </a:r>
            <a:endParaRPr lang="en-IN" sz="2800" dirty="0">
              <a:latin typeface="Andalus" pitchFamily="18" charset="-78"/>
              <a:cs typeface="Andalus" pitchFamily="18" charset="-78"/>
            </a:endParaRPr>
          </a:p>
          <a:p>
            <a:pPr>
              <a:buNone/>
            </a:pP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00B0F0"/>
                </a:solidFill>
                <a:latin typeface="Andalus" pitchFamily="18" charset="-78"/>
                <a:cs typeface="Andalus" pitchFamily="18" charset="-78"/>
              </a:rPr>
              <a:t>AMLAPITTA</a:t>
            </a:r>
            <a:endParaRPr lang="en-IN" sz="1600" b="1" dirty="0"/>
          </a:p>
        </p:txBody>
      </p:sp>
      <p:sp>
        <p:nvSpPr>
          <p:cNvPr id="3" name="Content Placeholder 2"/>
          <p:cNvSpPr>
            <a:spLocks noGrp="1"/>
          </p:cNvSpPr>
          <p:nvPr>
            <p:ph idx="1"/>
          </p:nvPr>
        </p:nvSpPr>
        <p:spPr/>
        <p:txBody>
          <a:bodyPr>
            <a:normAutofit fontScale="85000" lnSpcReduction="20000"/>
          </a:bodyPr>
          <a:lstStyle/>
          <a:p>
            <a:r>
              <a:rPr lang="en-IN" dirty="0" err="1">
                <a:latin typeface="Andalus" pitchFamily="18" charset="-78"/>
                <a:cs typeface="Andalus" pitchFamily="18" charset="-78"/>
              </a:rPr>
              <a:t>Samanya</a:t>
            </a:r>
            <a:r>
              <a:rPr lang="en-IN" dirty="0">
                <a:latin typeface="Andalus" pitchFamily="18" charset="-78"/>
                <a:cs typeface="Andalus" pitchFamily="18" charset="-78"/>
              </a:rPr>
              <a:t> </a:t>
            </a:r>
            <a:r>
              <a:rPr lang="en-IN" dirty="0" err="1">
                <a:latin typeface="Andalus" pitchFamily="18" charset="-78"/>
                <a:cs typeface="Andalus" pitchFamily="18" charset="-78"/>
              </a:rPr>
              <a:t>lakshan</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Avipaka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Klama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Utklesh</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Tikta</a:t>
            </a:r>
            <a:r>
              <a:rPr lang="en-IN" dirty="0">
                <a:latin typeface="Andalus" pitchFamily="18" charset="-78"/>
                <a:cs typeface="Andalus" pitchFamily="18" charset="-78"/>
              </a:rPr>
              <a:t> </a:t>
            </a:r>
            <a:r>
              <a:rPr lang="en-IN" dirty="0" err="1">
                <a:latin typeface="Andalus" pitchFamily="18" charset="-78"/>
                <a:cs typeface="Andalus" pitchFamily="18" charset="-78"/>
              </a:rPr>
              <a:t>udgar</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Amlaudgar</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Gaurav</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Hrid</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Kanth</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Aruchi</a:t>
            </a:r>
            <a:endParaRPr lang="en-IN" dirty="0">
              <a:latin typeface="Andalus" pitchFamily="18" charset="-78"/>
              <a:cs typeface="Andalus" pitchFamily="18" charset="-7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C00000"/>
                </a:solidFill>
                <a:latin typeface="Andalus" pitchFamily="18" charset="-78"/>
                <a:cs typeface="Andalus" pitchFamily="18" charset="-78"/>
              </a:rPr>
              <a:t>AMLAPITTA</a:t>
            </a:r>
            <a:endParaRPr lang="en-IN" sz="1600" b="1" dirty="0">
              <a:solidFill>
                <a:srgbClr val="C00000"/>
              </a:solidFill>
            </a:endParaRPr>
          </a:p>
        </p:txBody>
      </p:sp>
      <p:sp>
        <p:nvSpPr>
          <p:cNvPr id="3" name="Content Placeholder 2"/>
          <p:cNvSpPr>
            <a:spLocks noGrp="1"/>
          </p:cNvSpPr>
          <p:nvPr>
            <p:ph idx="1"/>
          </p:nvPr>
        </p:nvSpPr>
        <p:spPr/>
        <p:txBody>
          <a:bodyPr/>
          <a:lstStyle/>
          <a:p>
            <a:r>
              <a:rPr lang="en-IN" dirty="0" err="1">
                <a:latin typeface="Andalus" pitchFamily="18" charset="-78"/>
                <a:cs typeface="Andalus" pitchFamily="18" charset="-78"/>
              </a:rPr>
              <a:t>Chikitsa</a:t>
            </a:r>
            <a:r>
              <a:rPr lang="en-IN" dirty="0">
                <a:latin typeface="Andalus" pitchFamily="18" charset="-78"/>
                <a:cs typeface="Andalus" pitchFamily="18" charset="-78"/>
              </a:rPr>
              <a:t> of </a:t>
            </a:r>
            <a:r>
              <a:rPr lang="en-IN" dirty="0" err="1">
                <a:latin typeface="Andalus" pitchFamily="18" charset="-78"/>
                <a:cs typeface="Andalus" pitchFamily="18" charset="-78"/>
              </a:rPr>
              <a:t>amlapitta</a:t>
            </a:r>
            <a:r>
              <a:rPr lang="en-IN" dirty="0">
                <a:latin typeface="Andalus" pitchFamily="18" charset="-78"/>
                <a:cs typeface="Andalus" pitchFamily="18" charset="-78"/>
              </a:rPr>
              <a:t> </a:t>
            </a:r>
          </a:p>
          <a:p>
            <a:r>
              <a:rPr lang="en-IN" dirty="0">
                <a:latin typeface="Andalus" pitchFamily="18" charset="-78"/>
                <a:cs typeface="Andalus" pitchFamily="18" charset="-78"/>
              </a:rPr>
              <a:t>According to </a:t>
            </a:r>
            <a:r>
              <a:rPr lang="en-IN" dirty="0" err="1">
                <a:latin typeface="Andalus" pitchFamily="18" charset="-78"/>
                <a:cs typeface="Andalus" pitchFamily="18" charset="-78"/>
              </a:rPr>
              <a:t>Acharya</a:t>
            </a:r>
            <a:r>
              <a:rPr lang="en-IN" dirty="0">
                <a:latin typeface="Andalus" pitchFamily="18" charset="-78"/>
                <a:cs typeface="Andalus" pitchFamily="18" charset="-78"/>
              </a:rPr>
              <a:t> </a:t>
            </a:r>
            <a:r>
              <a:rPr lang="en-IN" dirty="0" err="1">
                <a:latin typeface="Andalus" pitchFamily="18" charset="-78"/>
                <a:cs typeface="Andalus" pitchFamily="18" charset="-78"/>
              </a:rPr>
              <a:t>Charak</a:t>
            </a:r>
            <a:r>
              <a:rPr lang="en-IN" dirty="0">
                <a:latin typeface="Andalus" pitchFamily="18" charset="-78"/>
                <a:cs typeface="Andalus" pitchFamily="18" charset="-78"/>
              </a:rPr>
              <a:t> </a:t>
            </a:r>
            <a:r>
              <a:rPr lang="en-IN" dirty="0" err="1">
                <a:latin typeface="Andalus" pitchFamily="18" charset="-78"/>
                <a:cs typeface="Andalus" pitchFamily="18" charset="-78"/>
              </a:rPr>
              <a:t>chikitsa</a:t>
            </a:r>
            <a:r>
              <a:rPr lang="en-IN" dirty="0">
                <a:latin typeface="Andalus" pitchFamily="18" charset="-78"/>
                <a:cs typeface="Andalus" pitchFamily="18" charset="-78"/>
              </a:rPr>
              <a:t> of all disease can be </a:t>
            </a:r>
          </a:p>
          <a:p>
            <a:r>
              <a:rPr lang="en-IN" dirty="0" err="1">
                <a:latin typeface="Andalus" pitchFamily="18" charset="-78"/>
                <a:cs typeface="Andalus" pitchFamily="18" charset="-78"/>
              </a:rPr>
              <a:t>devided</a:t>
            </a:r>
            <a:r>
              <a:rPr lang="en-IN" dirty="0">
                <a:latin typeface="Andalus" pitchFamily="18" charset="-78"/>
                <a:cs typeface="Andalus" pitchFamily="18" charset="-78"/>
              </a:rPr>
              <a:t> in 3 part- </a:t>
            </a:r>
          </a:p>
          <a:p>
            <a:r>
              <a:rPr lang="en-IN" dirty="0">
                <a:latin typeface="Andalus" pitchFamily="18" charset="-78"/>
                <a:cs typeface="Andalus" pitchFamily="18" charset="-78"/>
              </a:rPr>
              <a:t>1. </a:t>
            </a:r>
            <a:r>
              <a:rPr lang="en-IN" dirty="0" err="1">
                <a:latin typeface="Andalus" pitchFamily="18" charset="-78"/>
                <a:cs typeface="Andalus" pitchFamily="18" charset="-78"/>
              </a:rPr>
              <a:t>Nidan</a:t>
            </a:r>
            <a:r>
              <a:rPr lang="en-IN" dirty="0">
                <a:latin typeface="Andalus" pitchFamily="18" charset="-78"/>
                <a:cs typeface="Andalus" pitchFamily="18" charset="-78"/>
              </a:rPr>
              <a:t> </a:t>
            </a:r>
            <a:r>
              <a:rPr lang="en-IN" dirty="0" err="1">
                <a:latin typeface="Andalus" pitchFamily="18" charset="-78"/>
                <a:cs typeface="Andalus" pitchFamily="18" charset="-78"/>
              </a:rPr>
              <a:t>parivarjan</a:t>
            </a:r>
            <a:r>
              <a:rPr lang="en-IN" dirty="0">
                <a:latin typeface="Andalus" pitchFamily="18" charset="-78"/>
                <a:cs typeface="Andalus" pitchFamily="18" charset="-78"/>
              </a:rPr>
              <a:t> 2. </a:t>
            </a:r>
            <a:r>
              <a:rPr lang="en-IN" dirty="0" err="1">
                <a:latin typeface="Andalus" pitchFamily="18" charset="-78"/>
                <a:cs typeface="Andalus" pitchFamily="18" charset="-78"/>
              </a:rPr>
              <a:t>Samshodhana</a:t>
            </a:r>
            <a:r>
              <a:rPr lang="en-IN" dirty="0">
                <a:latin typeface="Andalus" pitchFamily="18" charset="-78"/>
                <a:cs typeface="Andalus" pitchFamily="18" charset="-78"/>
              </a:rPr>
              <a:t> 3. </a:t>
            </a:r>
            <a:r>
              <a:rPr lang="en-IN" dirty="0" err="1">
                <a:latin typeface="Andalus" pitchFamily="18" charset="-78"/>
                <a:cs typeface="Andalus" pitchFamily="18" charset="-78"/>
              </a:rPr>
              <a:t>Shamana</a:t>
            </a:r>
            <a:endParaRPr lang="en-IN" dirty="0">
              <a:latin typeface="Andalus" pitchFamily="18" charset="-78"/>
              <a:cs typeface="Andalus" pitchFamily="18" charset="-78"/>
            </a:endParaRPr>
          </a:p>
          <a:p>
            <a:endParaRPr lang="en-I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C00000"/>
                </a:solidFill>
                <a:latin typeface="Andalus" pitchFamily="18" charset="-78"/>
                <a:cs typeface="Andalus" pitchFamily="18" charset="-78"/>
              </a:rPr>
              <a:t>AMLAPITTA</a:t>
            </a:r>
            <a:endParaRPr lang="en-IN" sz="1600" b="1" dirty="0">
              <a:solidFill>
                <a:srgbClr val="C00000"/>
              </a:solidFill>
            </a:endParaRPr>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Classification of </a:t>
            </a:r>
            <a:r>
              <a:rPr lang="en-IN" dirty="0" err="1">
                <a:latin typeface="Andalus" pitchFamily="18" charset="-78"/>
                <a:cs typeface="Andalus" pitchFamily="18" charset="-78"/>
              </a:rPr>
              <a:t>Amlapitta</a:t>
            </a:r>
            <a:r>
              <a:rPr lang="en-IN" dirty="0">
                <a:latin typeface="Andalus" pitchFamily="18" charset="-78"/>
                <a:cs typeface="Andalus" pitchFamily="18" charset="-78"/>
              </a:rPr>
              <a:t> </a:t>
            </a:r>
          </a:p>
          <a:p>
            <a:r>
              <a:rPr lang="en-IN" dirty="0">
                <a:latin typeface="Andalus" pitchFamily="18" charset="-78"/>
                <a:cs typeface="Andalus" pitchFamily="18" charset="-78"/>
              </a:rPr>
              <a:t>1. </a:t>
            </a:r>
            <a:r>
              <a:rPr lang="en-IN" dirty="0" err="1">
                <a:latin typeface="Andalus" pitchFamily="18" charset="-78"/>
                <a:cs typeface="Andalus" pitchFamily="18" charset="-78"/>
              </a:rPr>
              <a:t>Madhavkara</a:t>
            </a:r>
            <a:r>
              <a:rPr lang="en-IN" dirty="0">
                <a:latin typeface="Andalus" pitchFamily="18" charset="-78"/>
                <a:cs typeface="Andalus" pitchFamily="18" charset="-78"/>
              </a:rPr>
              <a:t> classified </a:t>
            </a:r>
            <a:r>
              <a:rPr lang="en-IN" dirty="0" err="1">
                <a:latin typeface="Andalus" pitchFamily="18" charset="-78"/>
                <a:cs typeface="Andalus" pitchFamily="18" charset="-78"/>
              </a:rPr>
              <a:t>Amlapitta</a:t>
            </a:r>
            <a:r>
              <a:rPr lang="en-IN" dirty="0">
                <a:latin typeface="Andalus" pitchFamily="18" charset="-78"/>
                <a:cs typeface="Andalus" pitchFamily="18" charset="-78"/>
              </a:rPr>
              <a:t> in two ways- </a:t>
            </a:r>
          </a:p>
          <a:p>
            <a:r>
              <a:rPr lang="en-IN" dirty="0">
                <a:latin typeface="Andalus" pitchFamily="18" charset="-78"/>
                <a:cs typeface="Andalus" pitchFamily="18" charset="-78"/>
              </a:rPr>
              <a:t>A) According to </a:t>
            </a:r>
            <a:r>
              <a:rPr lang="en-IN" dirty="0" err="1">
                <a:latin typeface="Andalus" pitchFamily="18" charset="-78"/>
                <a:cs typeface="Andalus" pitchFamily="18" charset="-78"/>
              </a:rPr>
              <a:t>pravritti</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Urdhavaga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Adhoga</a:t>
            </a:r>
            <a:r>
              <a:rPr lang="en-IN" dirty="0">
                <a:latin typeface="Andalus" pitchFamily="18" charset="-78"/>
                <a:cs typeface="Andalus" pitchFamily="18" charset="-78"/>
              </a:rPr>
              <a:t> </a:t>
            </a:r>
          </a:p>
          <a:p>
            <a:r>
              <a:rPr lang="en-IN" dirty="0">
                <a:latin typeface="Andalus" pitchFamily="18" charset="-78"/>
                <a:cs typeface="Andalus" pitchFamily="18" charset="-78"/>
              </a:rPr>
              <a:t>B) According to </a:t>
            </a:r>
            <a:r>
              <a:rPr lang="en-IN" dirty="0" err="1">
                <a:latin typeface="Andalus" pitchFamily="18" charset="-78"/>
                <a:cs typeface="Andalus" pitchFamily="18" charset="-78"/>
              </a:rPr>
              <a:t>Dosha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Vataja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Vata</a:t>
            </a:r>
            <a:r>
              <a:rPr lang="en-IN" dirty="0">
                <a:latin typeface="Andalus" pitchFamily="18" charset="-78"/>
                <a:cs typeface="Andalus" pitchFamily="18" charset="-78"/>
              </a:rPr>
              <a:t> –</a:t>
            </a:r>
            <a:r>
              <a:rPr lang="en-IN" dirty="0" err="1">
                <a:latin typeface="Andalus" pitchFamily="18" charset="-78"/>
                <a:cs typeface="Andalus" pitchFamily="18" charset="-78"/>
              </a:rPr>
              <a:t>kaphaja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Kaphaja</a:t>
            </a:r>
            <a:r>
              <a:rPr lang="en-IN" dirty="0">
                <a:latin typeface="Andalus" pitchFamily="18" charset="-78"/>
                <a:cs typeface="Andalus" pitchFamily="18" charset="-78"/>
              </a:rPr>
              <a:t> </a:t>
            </a:r>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7030A0"/>
                </a:solidFill>
                <a:latin typeface="Andalus" pitchFamily="18" charset="-78"/>
                <a:cs typeface="Andalus" pitchFamily="18" charset="-78"/>
              </a:rPr>
              <a:t>AMLAPITTA</a:t>
            </a:r>
            <a:endParaRPr lang="en-IN" sz="1600" b="1" dirty="0">
              <a:solidFill>
                <a:srgbClr val="7030A0"/>
              </a:solidFill>
            </a:endParaRPr>
          </a:p>
        </p:txBody>
      </p:sp>
      <p:sp>
        <p:nvSpPr>
          <p:cNvPr id="3" name="Content Placeholder 2"/>
          <p:cNvSpPr>
            <a:spLocks noGrp="1"/>
          </p:cNvSpPr>
          <p:nvPr>
            <p:ph idx="1"/>
          </p:nvPr>
        </p:nvSpPr>
        <p:spPr/>
        <p:txBody>
          <a:bodyPr>
            <a:normAutofit fontScale="85000" lnSpcReduction="20000"/>
          </a:bodyPr>
          <a:lstStyle/>
          <a:p>
            <a:r>
              <a:rPr lang="en-IN" dirty="0">
                <a:latin typeface="Andalus" pitchFamily="18" charset="-78"/>
                <a:cs typeface="Andalus" pitchFamily="18" charset="-78"/>
              </a:rPr>
              <a:t> </a:t>
            </a:r>
            <a:r>
              <a:rPr lang="en-IN" dirty="0" err="1">
                <a:latin typeface="Andalus" pitchFamily="18" charset="-78"/>
                <a:cs typeface="Andalus" pitchFamily="18" charset="-78"/>
              </a:rPr>
              <a:t>Kashyapa</a:t>
            </a:r>
            <a:r>
              <a:rPr lang="en-IN" dirty="0">
                <a:latin typeface="Andalus" pitchFamily="18" charset="-78"/>
                <a:cs typeface="Andalus" pitchFamily="18" charset="-78"/>
              </a:rPr>
              <a:t> described this disease into three types according   to prominent of </a:t>
            </a:r>
            <a:r>
              <a:rPr lang="en-IN" dirty="0" err="1">
                <a:latin typeface="Andalus" pitchFamily="18" charset="-78"/>
                <a:cs typeface="Andalus" pitchFamily="18" charset="-78"/>
              </a:rPr>
              <a:t>Dosha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Vataja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Pittaja</a:t>
            </a:r>
            <a:r>
              <a:rPr lang="en-IN" dirty="0">
                <a:latin typeface="Andalus" pitchFamily="18" charset="-78"/>
                <a:cs typeface="Andalus" pitchFamily="18" charset="-78"/>
              </a:rPr>
              <a:t> </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Kaphaja</a:t>
            </a:r>
            <a:r>
              <a:rPr lang="en-IN" dirty="0">
                <a:latin typeface="Andalus" pitchFamily="18" charset="-78"/>
                <a:cs typeface="Andalus" pitchFamily="18" charset="-78"/>
              </a:rPr>
              <a:t> </a:t>
            </a:r>
          </a:p>
          <a:p>
            <a:r>
              <a:rPr lang="en-IN" dirty="0">
                <a:latin typeface="Andalus" pitchFamily="18" charset="-78"/>
                <a:cs typeface="Andalus" pitchFamily="18" charset="-78"/>
              </a:rPr>
              <a:t> According to </a:t>
            </a:r>
            <a:r>
              <a:rPr lang="en-IN" dirty="0" err="1">
                <a:latin typeface="Andalus" pitchFamily="18" charset="-78"/>
                <a:cs typeface="Andalus" pitchFamily="18" charset="-78"/>
              </a:rPr>
              <a:t>Gatibheda</a:t>
            </a:r>
            <a:r>
              <a:rPr lang="en-IN" dirty="0">
                <a:latin typeface="Andalus" pitchFamily="18" charset="-78"/>
                <a:cs typeface="Andalus" pitchFamily="18" charset="-78"/>
              </a:rPr>
              <a:t> it is divided into two categories. </a:t>
            </a:r>
          </a:p>
          <a:p>
            <a:pPr>
              <a:buNone/>
            </a:pPr>
            <a:r>
              <a:rPr lang="en-IN" dirty="0">
                <a:latin typeface="Andalus" pitchFamily="18" charset="-78"/>
                <a:cs typeface="Andalus" pitchFamily="18" charset="-78"/>
              </a:rPr>
              <a:t>		1. </a:t>
            </a:r>
            <a:r>
              <a:rPr lang="en-IN" dirty="0" err="1">
                <a:latin typeface="Andalus" pitchFamily="18" charset="-78"/>
                <a:cs typeface="Andalus" pitchFamily="18" charset="-78"/>
              </a:rPr>
              <a:t>Urdhwaga</a:t>
            </a:r>
            <a:r>
              <a:rPr lang="en-IN" dirty="0">
                <a:latin typeface="Andalus" pitchFamily="18" charset="-78"/>
                <a:cs typeface="Andalus" pitchFamily="18" charset="-78"/>
              </a:rPr>
              <a:t> 2. </a:t>
            </a:r>
            <a:r>
              <a:rPr lang="en-IN" dirty="0" err="1">
                <a:latin typeface="Andalus" pitchFamily="18" charset="-78"/>
                <a:cs typeface="Andalus" pitchFamily="18" charset="-78"/>
              </a:rPr>
              <a:t>Adhoga</a:t>
            </a:r>
            <a:r>
              <a:rPr lang="en-IN" dirty="0">
                <a:latin typeface="Andalus" pitchFamily="18" charset="-78"/>
                <a:cs typeface="Andalus" pitchFamily="18" charset="-78"/>
              </a:rPr>
              <a:t> </a:t>
            </a:r>
          </a:p>
          <a:p>
            <a:r>
              <a:rPr lang="en-IN" dirty="0">
                <a:latin typeface="Andalus" pitchFamily="18" charset="-78"/>
                <a:cs typeface="Andalus" pitchFamily="18" charset="-78"/>
              </a:rPr>
              <a:t> According to </a:t>
            </a:r>
            <a:r>
              <a:rPr lang="en-IN" dirty="0" err="1">
                <a:latin typeface="Andalus" pitchFamily="18" charset="-78"/>
                <a:cs typeface="Andalus" pitchFamily="18" charset="-78"/>
              </a:rPr>
              <a:t>Doshas</a:t>
            </a:r>
            <a:r>
              <a:rPr lang="en-IN" dirty="0">
                <a:latin typeface="Andalus" pitchFamily="18" charset="-78"/>
                <a:cs typeface="Andalus" pitchFamily="18" charset="-78"/>
              </a:rPr>
              <a:t> it is divided into three categories. </a:t>
            </a:r>
          </a:p>
          <a:p>
            <a:pPr>
              <a:buNone/>
            </a:pPr>
            <a:r>
              <a:rPr lang="en-IN" dirty="0">
                <a:latin typeface="Andalus" pitchFamily="18" charset="-78"/>
                <a:cs typeface="Andalus" pitchFamily="18" charset="-78"/>
              </a:rPr>
              <a:t>		1. </a:t>
            </a:r>
            <a:r>
              <a:rPr lang="en-IN" dirty="0" err="1">
                <a:latin typeface="Andalus" pitchFamily="18" charset="-78"/>
                <a:cs typeface="Andalus" pitchFamily="18" charset="-78"/>
              </a:rPr>
              <a:t>Saanila</a:t>
            </a:r>
            <a:r>
              <a:rPr lang="en-IN" dirty="0">
                <a:latin typeface="Andalus" pitchFamily="18" charset="-78"/>
                <a:cs typeface="Andalus" pitchFamily="18" charset="-78"/>
              </a:rPr>
              <a:t> 2. </a:t>
            </a:r>
            <a:r>
              <a:rPr lang="en-IN" dirty="0" err="1">
                <a:latin typeface="Andalus" pitchFamily="18" charset="-78"/>
                <a:cs typeface="Andalus" pitchFamily="18" charset="-78"/>
              </a:rPr>
              <a:t>Sakapha</a:t>
            </a:r>
            <a:r>
              <a:rPr lang="en-IN" dirty="0">
                <a:latin typeface="Andalus" pitchFamily="18" charset="-78"/>
                <a:cs typeface="Andalus" pitchFamily="18" charset="-78"/>
              </a:rPr>
              <a:t> 3. </a:t>
            </a:r>
            <a:r>
              <a:rPr lang="en-IN" dirty="0" err="1">
                <a:latin typeface="Andalus" pitchFamily="18" charset="-78"/>
                <a:cs typeface="Andalus" pitchFamily="18" charset="-78"/>
              </a:rPr>
              <a:t>Saanilakapha</a:t>
            </a:r>
            <a:r>
              <a:rPr lang="en-IN" dirty="0">
                <a:latin typeface="Andalus" pitchFamily="18" charset="-78"/>
                <a:cs typeface="Andalus" pitchFamily="18" charset="-78"/>
              </a:rPr>
              <a:t> </a:t>
            </a:r>
          </a:p>
          <a:p>
            <a:endParaRPr lang="en-IN" dirty="0"/>
          </a:p>
          <a:p>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1983-CD06-2C0D-B875-6C64B3BDF7EA}"/>
              </a:ext>
            </a:extLst>
          </p:cNvPr>
          <p:cNvSpPr>
            <a:spLocks noGrp="1"/>
          </p:cNvSpPr>
          <p:nvPr>
            <p:ph type="title"/>
          </p:nvPr>
        </p:nvSpPr>
        <p:spPr>
          <a:xfrm>
            <a:off x="457200" y="274638"/>
            <a:ext cx="8229600" cy="562074"/>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id="{C2AB83CF-71A2-20BA-4CBD-6B77E2CD55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196752"/>
            <a:ext cx="8640960" cy="5533345"/>
          </a:xfrm>
        </p:spPr>
      </p:pic>
    </p:spTree>
    <p:extLst>
      <p:ext uri="{BB962C8B-B14F-4D97-AF65-F5344CB8AC3E}">
        <p14:creationId xmlns:p14="http://schemas.microsoft.com/office/powerpoint/2010/main" val="30260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00B0F0"/>
                </a:solidFill>
                <a:latin typeface="Andalus" pitchFamily="18" charset="-78"/>
                <a:cs typeface="Andalus" pitchFamily="18" charset="-78"/>
              </a:rPr>
              <a:t>AMLAPITTA</a:t>
            </a:r>
            <a:endParaRPr lang="en-IN" sz="1600" b="1" dirty="0"/>
          </a:p>
        </p:txBody>
      </p:sp>
      <p:sp>
        <p:nvSpPr>
          <p:cNvPr id="3" name="Content Placeholder 2"/>
          <p:cNvSpPr>
            <a:spLocks noGrp="1"/>
          </p:cNvSpPr>
          <p:nvPr>
            <p:ph idx="1"/>
          </p:nvPr>
        </p:nvSpPr>
        <p:spPr/>
        <p:txBody>
          <a:bodyPr/>
          <a:lstStyle/>
          <a:p>
            <a:r>
              <a:rPr lang="en-US" dirty="0">
                <a:latin typeface="Andalus" pitchFamily="18" charset="-78"/>
                <a:cs typeface="Andalus" pitchFamily="18" charset="-78"/>
              </a:rPr>
              <a:t>Acid peptic disorders</a:t>
            </a:r>
          </a:p>
          <a:p>
            <a:r>
              <a:rPr lang="en-US" dirty="0">
                <a:latin typeface="Andalus" pitchFamily="18" charset="-78"/>
                <a:cs typeface="Andalus" pitchFamily="18" charset="-78"/>
              </a:rPr>
              <a:t>Acid peptic disorders include a number of diseases, whose etiology can be linked to gastric secretions.</a:t>
            </a:r>
          </a:p>
          <a:p>
            <a:r>
              <a:rPr lang="en-US" dirty="0">
                <a:latin typeface="Andalus" pitchFamily="18" charset="-78"/>
                <a:cs typeface="Andalus" pitchFamily="18" charset="-78"/>
              </a:rPr>
              <a:t>Gastro esophageal reflux disease, and peptic ulcer disease, are two most common and well- defined disease states.</a:t>
            </a:r>
            <a:endParaRPr lang="en-IN" dirty="0">
              <a:latin typeface="Andalus" pitchFamily="18" charset="-78"/>
              <a:cs typeface="Andalus" pitchFamily="18"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FFC000"/>
                </a:solidFill>
                <a:latin typeface="Andalus" pitchFamily="18" charset="-78"/>
                <a:cs typeface="Andalus" pitchFamily="18" charset="-78"/>
              </a:rPr>
              <a:t>AMLAPITTA</a:t>
            </a:r>
            <a:endParaRPr lang="en-IN" sz="1600" b="1" dirty="0">
              <a:solidFill>
                <a:srgbClr val="FFC000"/>
              </a:solidFill>
            </a:endParaRPr>
          </a:p>
        </p:txBody>
      </p:sp>
      <p:sp>
        <p:nvSpPr>
          <p:cNvPr id="3" name="Content Placeholder 2"/>
          <p:cNvSpPr>
            <a:spLocks noGrp="1"/>
          </p:cNvSpPr>
          <p:nvPr>
            <p:ph idx="1"/>
          </p:nvPr>
        </p:nvSpPr>
        <p:spPr/>
        <p:txBody>
          <a:bodyPr>
            <a:normAutofit fontScale="85000" lnSpcReduction="20000"/>
          </a:bodyPr>
          <a:lstStyle/>
          <a:p>
            <a:r>
              <a:rPr lang="en-IN" dirty="0">
                <a:latin typeface="Andalus" pitchFamily="18" charset="-78"/>
                <a:cs typeface="Andalus" pitchFamily="18" charset="-78"/>
              </a:rPr>
              <a:t>GERD is defined as chronic symptoms or mucosal damage</a:t>
            </a:r>
          </a:p>
          <a:p>
            <a:r>
              <a:rPr lang="en-IN" dirty="0">
                <a:latin typeface="Andalus" pitchFamily="18" charset="-78"/>
                <a:cs typeface="Andalus" pitchFamily="18" charset="-78"/>
              </a:rPr>
              <a:t>produced by the abnormal reflux of gastric contents into the </a:t>
            </a:r>
            <a:r>
              <a:rPr lang="en-IN" dirty="0" err="1">
                <a:latin typeface="Andalus" pitchFamily="18" charset="-78"/>
                <a:cs typeface="Andalus" pitchFamily="18" charset="-78"/>
              </a:rPr>
              <a:t>esophagus</a:t>
            </a:r>
            <a:r>
              <a:rPr lang="en-IN" dirty="0">
                <a:latin typeface="Andalus" pitchFamily="18" charset="-78"/>
                <a:cs typeface="Andalus" pitchFamily="18" charset="-78"/>
              </a:rPr>
              <a:t>.</a:t>
            </a:r>
          </a:p>
          <a:p>
            <a:r>
              <a:rPr lang="en-IN" dirty="0">
                <a:latin typeface="Andalus" pitchFamily="18" charset="-78"/>
                <a:cs typeface="Andalus" pitchFamily="18" charset="-78"/>
              </a:rPr>
              <a:t>Reflux </a:t>
            </a:r>
            <a:r>
              <a:rPr lang="en-IN" dirty="0" err="1">
                <a:latin typeface="Andalus" pitchFamily="18" charset="-78"/>
                <a:cs typeface="Andalus" pitchFamily="18" charset="-78"/>
              </a:rPr>
              <a:t>esophagitis</a:t>
            </a:r>
            <a:r>
              <a:rPr lang="en-IN" dirty="0">
                <a:latin typeface="Andalus" pitchFamily="18" charset="-78"/>
                <a:cs typeface="Andalus" pitchFamily="18" charset="-78"/>
              </a:rPr>
              <a:t> refers to a subgroup of GERD patients with </a:t>
            </a:r>
            <a:r>
              <a:rPr lang="en-IN" dirty="0" err="1">
                <a:latin typeface="Andalus" pitchFamily="18" charset="-78"/>
                <a:cs typeface="Andalus" pitchFamily="18" charset="-78"/>
              </a:rPr>
              <a:t>histopathologically</a:t>
            </a:r>
            <a:r>
              <a:rPr lang="en-IN" dirty="0">
                <a:latin typeface="Andalus" pitchFamily="18" charset="-78"/>
                <a:cs typeface="Andalus" pitchFamily="18" charset="-78"/>
              </a:rPr>
              <a:t> demonstrated characteristic changes in the </a:t>
            </a:r>
            <a:r>
              <a:rPr lang="en-IN" dirty="0" err="1">
                <a:latin typeface="Andalus" pitchFamily="18" charset="-78"/>
                <a:cs typeface="Andalus" pitchFamily="18" charset="-78"/>
              </a:rPr>
              <a:t>esophageal</a:t>
            </a:r>
            <a:r>
              <a:rPr lang="en-IN" dirty="0">
                <a:latin typeface="Andalus" pitchFamily="18" charset="-78"/>
                <a:cs typeface="Andalus" pitchFamily="18" charset="-78"/>
              </a:rPr>
              <a:t> mucosa.</a:t>
            </a:r>
          </a:p>
          <a:p>
            <a:r>
              <a:rPr lang="en-IN" dirty="0">
                <a:latin typeface="Andalus" pitchFamily="18" charset="-78"/>
                <a:cs typeface="Andalus" pitchFamily="18" charset="-78"/>
              </a:rPr>
              <a:t>Non erosive reflux disease, also known as endoscopy negative reflux disease, refers to patients with typical GERD symptoms  caused by intra-</a:t>
            </a:r>
            <a:r>
              <a:rPr lang="en-IN" dirty="0" err="1">
                <a:latin typeface="Andalus" pitchFamily="18" charset="-78"/>
                <a:cs typeface="Andalus" pitchFamily="18" charset="-78"/>
              </a:rPr>
              <a:t>esophageal</a:t>
            </a:r>
            <a:r>
              <a:rPr lang="en-IN" dirty="0">
                <a:latin typeface="Andalus" pitchFamily="18" charset="-78"/>
                <a:cs typeface="Andalus" pitchFamily="18" charset="-78"/>
              </a:rPr>
              <a:t> acid who do not have visible mucosal injury at endoscopy.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03E3-547B-DB5D-0D11-84D4AE7CE9DE}"/>
              </a:ext>
            </a:extLst>
          </p:cNvPr>
          <p:cNvSpPr>
            <a:spLocks noGrp="1"/>
          </p:cNvSpPr>
          <p:nvPr>
            <p:ph type="title"/>
          </p:nvPr>
        </p:nvSpPr>
        <p:spPr>
          <a:xfrm>
            <a:off x="457200" y="0"/>
            <a:ext cx="8229600" cy="731837"/>
          </a:xfrm>
        </p:spPr>
        <p:txBody>
          <a:bodyPr>
            <a:normAutofit fontScale="90000"/>
          </a:bodyPr>
          <a:lstStyle/>
          <a:p>
            <a:endParaRPr lang="en-IN" dirty="0"/>
          </a:p>
        </p:txBody>
      </p:sp>
      <p:pic>
        <p:nvPicPr>
          <p:cNvPr id="5" name="Content Placeholder 4">
            <a:extLst>
              <a:ext uri="{FF2B5EF4-FFF2-40B4-BE49-F238E27FC236}">
                <a16:creationId xmlns:a16="http://schemas.microsoft.com/office/drawing/2014/main" id="{F1ED6D71-6202-B786-6035-48FE12F602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982" y="1166018"/>
            <a:ext cx="8229600" cy="5215310"/>
          </a:xfrm>
        </p:spPr>
      </p:pic>
    </p:spTree>
    <p:extLst>
      <p:ext uri="{BB962C8B-B14F-4D97-AF65-F5344CB8AC3E}">
        <p14:creationId xmlns:p14="http://schemas.microsoft.com/office/powerpoint/2010/main" val="2144592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00B0F0"/>
                </a:solidFill>
                <a:latin typeface="Andalus" pitchFamily="18" charset="-78"/>
                <a:cs typeface="Andalus" pitchFamily="18" charset="-78"/>
              </a:rPr>
              <a:t>AMLAPITTA</a:t>
            </a:r>
            <a:endParaRPr lang="en-IN" sz="1600" b="1" dirty="0"/>
          </a:p>
        </p:txBody>
      </p:sp>
      <p:sp>
        <p:nvSpPr>
          <p:cNvPr id="3" name="Content Placeholder 2"/>
          <p:cNvSpPr>
            <a:spLocks noGrp="1"/>
          </p:cNvSpPr>
          <p:nvPr>
            <p:ph idx="1"/>
          </p:nvPr>
        </p:nvSpPr>
        <p:spPr/>
        <p:txBody>
          <a:bodyPr>
            <a:noAutofit/>
          </a:bodyPr>
          <a:lstStyle/>
          <a:p>
            <a:r>
              <a:rPr lang="en-IN" sz="2000" dirty="0">
                <a:latin typeface="Andalus" pitchFamily="18" charset="-78"/>
                <a:cs typeface="Andalus" pitchFamily="18" charset="-78"/>
              </a:rPr>
              <a:t>Prevalence</a:t>
            </a:r>
          </a:p>
          <a:p>
            <a:r>
              <a:rPr lang="en-IN" sz="2000" dirty="0">
                <a:latin typeface="Andalus" pitchFamily="18" charset="-78"/>
                <a:cs typeface="Andalus" pitchFamily="18" charset="-78"/>
              </a:rPr>
              <a:t>Heartburn is a common problem in the United states and in the western world</a:t>
            </a:r>
          </a:p>
          <a:p>
            <a:r>
              <a:rPr lang="en-IN" sz="2000" dirty="0">
                <a:latin typeface="Andalus" pitchFamily="18" charset="-78"/>
                <a:cs typeface="Andalus" pitchFamily="18" charset="-78"/>
              </a:rPr>
              <a:t>since many individuals control symptoms with over-the counter medications and without consulting a physician, the condition is likely under reported.</a:t>
            </a:r>
          </a:p>
          <a:p>
            <a:r>
              <a:rPr lang="en-IN" sz="2000" dirty="0">
                <a:latin typeface="Andalus" pitchFamily="18" charset="-78"/>
                <a:cs typeface="Andalus" pitchFamily="18" charset="-78"/>
              </a:rPr>
              <a:t>Approximately 7% of the population experience symptoms of heartburn daily.</a:t>
            </a:r>
          </a:p>
          <a:p>
            <a:r>
              <a:rPr lang="en-IN" sz="2000" dirty="0">
                <a:latin typeface="Andalus" pitchFamily="18" charset="-78"/>
                <a:cs typeface="Andalus" pitchFamily="18" charset="-78"/>
              </a:rPr>
              <a:t>20-40% of the people who experience heartburn do indeed have GERD.</a:t>
            </a:r>
          </a:p>
          <a:p>
            <a:r>
              <a:rPr lang="en-IN" sz="2000" dirty="0">
                <a:latin typeface="Andalus" pitchFamily="18" charset="-78"/>
                <a:cs typeface="Andalus" pitchFamily="18" charset="-78"/>
              </a:rPr>
              <a:t>No sexual prediction exists. GERD is common in men as well as in women.</a:t>
            </a:r>
          </a:p>
          <a:p>
            <a:r>
              <a:rPr lang="en-IN" sz="2000" dirty="0">
                <a:latin typeface="Andalus" pitchFamily="18" charset="-78"/>
                <a:cs typeface="Andalus" pitchFamily="18" charset="-78"/>
              </a:rPr>
              <a:t>GERD occurs in all age groups.</a:t>
            </a:r>
          </a:p>
          <a:p>
            <a:r>
              <a:rPr lang="en-IN" sz="2000" dirty="0">
                <a:latin typeface="Andalus" pitchFamily="18" charset="-78"/>
                <a:cs typeface="Andalus" pitchFamily="18" charset="-78"/>
              </a:rPr>
              <a:t>The prevalence of GERDS increases in people older than 40 years.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00B0F0"/>
                </a:solidFill>
                <a:latin typeface="Andalus" pitchFamily="18" charset="-78"/>
                <a:cs typeface="Andalus" pitchFamily="18" charset="-78"/>
              </a:rPr>
              <a:t>AMLAPITTA</a:t>
            </a:r>
            <a:endParaRPr lang="en-IN" sz="1600" b="1" dirty="0"/>
          </a:p>
        </p:txBody>
      </p:sp>
      <p:sp>
        <p:nvSpPr>
          <p:cNvPr id="3" name="Content Placeholder 2"/>
          <p:cNvSpPr>
            <a:spLocks noGrp="1"/>
          </p:cNvSpPr>
          <p:nvPr>
            <p:ph idx="1"/>
          </p:nvPr>
        </p:nvSpPr>
        <p:spPr/>
        <p:txBody>
          <a:bodyPr>
            <a:normAutofit/>
          </a:bodyPr>
          <a:lstStyle/>
          <a:p>
            <a:pPr>
              <a:buNone/>
            </a:pPr>
            <a:r>
              <a:rPr lang="en-IN" dirty="0"/>
              <a:t>	</a:t>
            </a:r>
            <a:r>
              <a:rPr lang="en-IN" dirty="0" err="1">
                <a:latin typeface="Andalus" pitchFamily="18" charset="-78"/>
                <a:cs typeface="Andalus" pitchFamily="18" charset="-78"/>
              </a:rPr>
              <a:t>Etiology</a:t>
            </a:r>
            <a:endParaRPr lang="en-IN" dirty="0">
              <a:latin typeface="Andalus" pitchFamily="18" charset="-78"/>
              <a:cs typeface="Andalus" pitchFamily="18" charset="-78"/>
            </a:endParaRPr>
          </a:p>
          <a:p>
            <a:r>
              <a:rPr lang="en-IN" dirty="0">
                <a:latin typeface="Andalus" pitchFamily="18" charset="-78"/>
                <a:cs typeface="Andalus" pitchFamily="18" charset="-78"/>
              </a:rPr>
              <a:t>Lower </a:t>
            </a:r>
            <a:r>
              <a:rPr lang="en-IN" dirty="0" err="1">
                <a:latin typeface="Andalus" pitchFamily="18" charset="-78"/>
                <a:cs typeface="Andalus" pitchFamily="18" charset="-78"/>
              </a:rPr>
              <a:t>esophageal</a:t>
            </a:r>
            <a:r>
              <a:rPr lang="en-IN" dirty="0">
                <a:latin typeface="Andalus" pitchFamily="18" charset="-78"/>
                <a:cs typeface="Andalus" pitchFamily="18" charset="-78"/>
              </a:rPr>
              <a:t> sphincter incompetence.</a:t>
            </a:r>
          </a:p>
          <a:p>
            <a:r>
              <a:rPr lang="en-IN" dirty="0">
                <a:latin typeface="Andalus" pitchFamily="18" charset="-78"/>
                <a:cs typeface="Andalus" pitchFamily="18" charset="-78"/>
              </a:rPr>
              <a:t>Transient lower </a:t>
            </a:r>
            <a:r>
              <a:rPr lang="en-IN" dirty="0" err="1">
                <a:latin typeface="Andalus" pitchFamily="18" charset="-78"/>
                <a:cs typeface="Andalus" pitchFamily="18" charset="-78"/>
              </a:rPr>
              <a:t>esophageal</a:t>
            </a:r>
            <a:r>
              <a:rPr lang="en-IN" dirty="0">
                <a:latin typeface="Andalus" pitchFamily="18" charset="-78"/>
                <a:cs typeface="Andalus" pitchFamily="18" charset="-78"/>
              </a:rPr>
              <a:t> sphincter relaxation.</a:t>
            </a:r>
          </a:p>
          <a:p>
            <a:r>
              <a:rPr lang="en-IN" dirty="0" err="1">
                <a:latin typeface="Andalus" pitchFamily="18" charset="-78"/>
                <a:cs typeface="Andalus" pitchFamily="18" charset="-78"/>
              </a:rPr>
              <a:t>Hital</a:t>
            </a:r>
            <a:r>
              <a:rPr lang="en-IN" dirty="0">
                <a:latin typeface="Andalus" pitchFamily="18" charset="-78"/>
                <a:cs typeface="Andalus" pitchFamily="18" charset="-78"/>
              </a:rPr>
              <a:t> hernia.</a:t>
            </a:r>
          </a:p>
          <a:p>
            <a:r>
              <a:rPr lang="en-IN" dirty="0">
                <a:latin typeface="Andalus" pitchFamily="18" charset="-78"/>
                <a:cs typeface="Andalus" pitchFamily="18" charset="-78"/>
              </a:rPr>
              <a:t>Obesity: contributing factor in GERD.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a:bodyPr>
          <a:lstStyle/>
          <a:p>
            <a:r>
              <a:rPr lang="en-IN" dirty="0">
                <a:latin typeface="Andalus" pitchFamily="18" charset="-78"/>
                <a:cs typeface="Andalus" pitchFamily="18" charset="-78"/>
              </a:rPr>
              <a:t>Typical features</a:t>
            </a:r>
          </a:p>
          <a:p>
            <a:endParaRPr lang="en-IN" dirty="0">
              <a:latin typeface="Andalus" pitchFamily="18" charset="-78"/>
              <a:cs typeface="Andalus" pitchFamily="18" charset="-78"/>
            </a:endParaRPr>
          </a:p>
          <a:p>
            <a:r>
              <a:rPr lang="en-IN" dirty="0">
                <a:latin typeface="Andalus" pitchFamily="18" charset="-78"/>
                <a:cs typeface="Andalus" pitchFamily="18" charset="-78"/>
              </a:rPr>
              <a:t>Heartburn</a:t>
            </a:r>
          </a:p>
          <a:p>
            <a:pPr>
              <a:buNone/>
            </a:pPr>
            <a:endParaRPr lang="en-IN" dirty="0">
              <a:latin typeface="Andalus" pitchFamily="18" charset="-78"/>
              <a:cs typeface="Andalus" pitchFamily="18" charset="-78"/>
            </a:endParaRPr>
          </a:p>
          <a:p>
            <a:r>
              <a:rPr lang="en-IN" dirty="0">
                <a:latin typeface="Andalus" pitchFamily="18" charset="-78"/>
                <a:cs typeface="Andalus" pitchFamily="18" charset="-78"/>
              </a:rPr>
              <a:t>regurgitation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lnSpcReduction="10000"/>
          </a:bodyPr>
          <a:lstStyle/>
          <a:p>
            <a:pPr>
              <a:buNone/>
            </a:pPr>
            <a:r>
              <a:rPr lang="en-IN" dirty="0"/>
              <a:t>	</a:t>
            </a:r>
            <a:r>
              <a:rPr lang="en-IN" dirty="0">
                <a:latin typeface="Andalus" pitchFamily="18" charset="-78"/>
                <a:cs typeface="Andalus" pitchFamily="18" charset="-78"/>
              </a:rPr>
              <a:t>Atypical features</a:t>
            </a:r>
          </a:p>
          <a:p>
            <a:r>
              <a:rPr lang="en-IN" dirty="0">
                <a:latin typeface="Andalus" pitchFamily="18" charset="-78"/>
                <a:cs typeface="Andalus" pitchFamily="18" charset="-78"/>
              </a:rPr>
              <a:t>Coughing /or wheezing</a:t>
            </a:r>
          </a:p>
          <a:p>
            <a:r>
              <a:rPr lang="en-IN" dirty="0">
                <a:latin typeface="Andalus" pitchFamily="18" charset="-78"/>
                <a:cs typeface="Andalus" pitchFamily="18" charset="-78"/>
              </a:rPr>
              <a:t>Hoarseness</a:t>
            </a:r>
          </a:p>
          <a:p>
            <a:r>
              <a:rPr lang="en-IN" dirty="0">
                <a:latin typeface="Andalus" pitchFamily="18" charset="-78"/>
                <a:cs typeface="Andalus" pitchFamily="18" charset="-78"/>
              </a:rPr>
              <a:t>Pneumonia</a:t>
            </a:r>
          </a:p>
          <a:p>
            <a:r>
              <a:rPr lang="en-IN" dirty="0">
                <a:latin typeface="Andalus" pitchFamily="18" charset="-78"/>
                <a:cs typeface="Andalus" pitchFamily="18" charset="-78"/>
              </a:rPr>
              <a:t>Belching</a:t>
            </a:r>
          </a:p>
          <a:p>
            <a:r>
              <a:rPr lang="en-IN" dirty="0">
                <a:latin typeface="Andalus" pitchFamily="18" charset="-78"/>
                <a:cs typeface="Andalus" pitchFamily="18" charset="-78"/>
              </a:rPr>
              <a:t>Laryngitis</a:t>
            </a:r>
          </a:p>
          <a:p>
            <a:r>
              <a:rPr lang="en-IN" dirty="0" err="1">
                <a:latin typeface="Andalus" pitchFamily="18" charset="-78"/>
                <a:cs typeface="Andalus" pitchFamily="18" charset="-78"/>
              </a:rPr>
              <a:t>Otitis</a:t>
            </a:r>
            <a:r>
              <a:rPr lang="en-IN" dirty="0">
                <a:latin typeface="Andalus" pitchFamily="18" charset="-78"/>
                <a:cs typeface="Andalus" pitchFamily="18" charset="-78"/>
              </a:rPr>
              <a:t> media</a:t>
            </a:r>
          </a:p>
          <a:p>
            <a:r>
              <a:rPr lang="en-IN" dirty="0">
                <a:latin typeface="Andalus" pitchFamily="18" charset="-78"/>
                <a:cs typeface="Andalus" pitchFamily="18" charset="-78"/>
              </a:rPr>
              <a:t>Enamel decay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10000"/>
          </a:bodyPr>
          <a:lstStyle/>
          <a:p>
            <a:r>
              <a:rPr lang="en-IN" dirty="0">
                <a:latin typeface="Andalus" pitchFamily="18" charset="-78"/>
                <a:cs typeface="Andalus" pitchFamily="18" charset="-78"/>
              </a:rPr>
              <a:t>Alarm Symptoms that, in Presence of GERD Symptoms, necessitate Immediate Endoscopy</a:t>
            </a:r>
          </a:p>
          <a:p>
            <a:r>
              <a:rPr lang="en-IN" dirty="0" err="1">
                <a:latin typeface="Andalus" pitchFamily="18" charset="-78"/>
                <a:cs typeface="Andalus" pitchFamily="18" charset="-78"/>
              </a:rPr>
              <a:t>Dysphagia</a:t>
            </a:r>
            <a:endParaRPr lang="en-IN" dirty="0">
              <a:latin typeface="Andalus" pitchFamily="18" charset="-78"/>
              <a:cs typeface="Andalus" pitchFamily="18" charset="-78"/>
            </a:endParaRPr>
          </a:p>
          <a:p>
            <a:r>
              <a:rPr lang="en-IN" dirty="0" err="1">
                <a:latin typeface="Andalus" pitchFamily="18" charset="-78"/>
                <a:cs typeface="Andalus" pitchFamily="18" charset="-78"/>
              </a:rPr>
              <a:t>Odynophagia</a:t>
            </a:r>
            <a:endParaRPr lang="en-IN" dirty="0">
              <a:latin typeface="Andalus" pitchFamily="18" charset="-78"/>
              <a:cs typeface="Andalus" pitchFamily="18" charset="-78"/>
            </a:endParaRPr>
          </a:p>
          <a:p>
            <a:r>
              <a:rPr lang="en-IN" dirty="0">
                <a:latin typeface="Andalus" pitchFamily="18" charset="-78"/>
                <a:cs typeface="Andalus" pitchFamily="18" charset="-78"/>
              </a:rPr>
              <a:t>Anorexia</a:t>
            </a:r>
          </a:p>
          <a:p>
            <a:r>
              <a:rPr lang="en-IN" dirty="0">
                <a:latin typeface="Andalus" pitchFamily="18" charset="-78"/>
                <a:cs typeface="Andalus" pitchFamily="18" charset="-78"/>
              </a:rPr>
              <a:t>Unintentional weight loss</a:t>
            </a:r>
          </a:p>
          <a:p>
            <a:r>
              <a:rPr lang="en-IN" dirty="0" err="1">
                <a:latin typeface="Andalus" pitchFamily="18" charset="-78"/>
                <a:cs typeface="Andalus" pitchFamily="18" charset="-78"/>
              </a:rPr>
              <a:t>Hematemesis</a:t>
            </a:r>
            <a:r>
              <a:rPr lang="en-IN" dirty="0">
                <a:latin typeface="Andalus" pitchFamily="18" charset="-78"/>
                <a:cs typeface="Andalus" pitchFamily="18" charset="-78"/>
              </a:rPr>
              <a:t>/</a:t>
            </a:r>
            <a:r>
              <a:rPr lang="en-IN" dirty="0" err="1">
                <a:latin typeface="Andalus" pitchFamily="18" charset="-78"/>
                <a:cs typeface="Andalus" pitchFamily="18" charset="-78"/>
              </a:rPr>
              <a:t>melena</a:t>
            </a:r>
            <a:endParaRPr lang="en-IN" dirty="0">
              <a:latin typeface="Andalus" pitchFamily="18" charset="-78"/>
              <a:cs typeface="Andalus" pitchFamily="18" charset="-78"/>
            </a:endParaRPr>
          </a:p>
          <a:p>
            <a:r>
              <a:rPr lang="en-IN" dirty="0">
                <a:latin typeface="Andalus" pitchFamily="18" charset="-78"/>
                <a:cs typeface="Andalus" pitchFamily="18" charset="-78"/>
              </a:rPr>
              <a:t>Persistent vomiting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85000" lnSpcReduction="20000"/>
          </a:bodyPr>
          <a:lstStyle/>
          <a:p>
            <a:r>
              <a:rPr lang="en-IN" dirty="0">
                <a:latin typeface="Andalus" pitchFamily="18" charset="-78"/>
                <a:cs typeface="Andalus" pitchFamily="18" charset="-78"/>
              </a:rPr>
              <a:t>Differentials  </a:t>
            </a:r>
          </a:p>
          <a:p>
            <a:r>
              <a:rPr lang="en-IN" dirty="0" err="1">
                <a:latin typeface="Andalus" pitchFamily="18" charset="-78"/>
                <a:cs typeface="Andalus" pitchFamily="18" charset="-78"/>
              </a:rPr>
              <a:t>Achalasia</a:t>
            </a:r>
            <a:endParaRPr lang="en-IN" dirty="0">
              <a:latin typeface="Andalus" pitchFamily="18" charset="-78"/>
              <a:cs typeface="Andalus" pitchFamily="18" charset="-78"/>
            </a:endParaRPr>
          </a:p>
          <a:p>
            <a:r>
              <a:rPr lang="en-IN" dirty="0" err="1">
                <a:latin typeface="Andalus" pitchFamily="18" charset="-78"/>
                <a:cs typeface="Andalus" pitchFamily="18" charset="-78"/>
              </a:rPr>
              <a:t>Cholelithiasis</a:t>
            </a:r>
            <a:endParaRPr lang="en-IN" dirty="0">
              <a:latin typeface="Andalus" pitchFamily="18" charset="-78"/>
              <a:cs typeface="Andalus" pitchFamily="18" charset="-78"/>
            </a:endParaRPr>
          </a:p>
          <a:p>
            <a:r>
              <a:rPr lang="en-IN" dirty="0">
                <a:latin typeface="Andalus" pitchFamily="18" charset="-78"/>
                <a:cs typeface="Andalus" pitchFamily="18" charset="-78"/>
              </a:rPr>
              <a:t>Coronary artery atherosclerosis</a:t>
            </a:r>
          </a:p>
          <a:p>
            <a:r>
              <a:rPr lang="en-IN" dirty="0" err="1">
                <a:latin typeface="Andalus" pitchFamily="18" charset="-78"/>
                <a:cs typeface="Andalus" pitchFamily="18" charset="-78"/>
              </a:rPr>
              <a:t>Esophageal</a:t>
            </a:r>
            <a:r>
              <a:rPr lang="en-IN" dirty="0">
                <a:latin typeface="Andalus" pitchFamily="18" charset="-78"/>
                <a:cs typeface="Andalus" pitchFamily="18" charset="-78"/>
              </a:rPr>
              <a:t> spasm</a:t>
            </a:r>
          </a:p>
          <a:p>
            <a:r>
              <a:rPr lang="en-IN" dirty="0" err="1">
                <a:latin typeface="Andalus" pitchFamily="18" charset="-78"/>
                <a:cs typeface="Andalus" pitchFamily="18" charset="-78"/>
              </a:rPr>
              <a:t>Esophageal</a:t>
            </a:r>
            <a:r>
              <a:rPr lang="en-IN" dirty="0">
                <a:latin typeface="Andalus" pitchFamily="18" charset="-78"/>
                <a:cs typeface="Andalus" pitchFamily="18" charset="-78"/>
              </a:rPr>
              <a:t> cancer</a:t>
            </a:r>
          </a:p>
          <a:p>
            <a:r>
              <a:rPr lang="en-IN" dirty="0" err="1">
                <a:latin typeface="Andalus" pitchFamily="18" charset="-78"/>
                <a:cs typeface="Andalus" pitchFamily="18" charset="-78"/>
              </a:rPr>
              <a:t>Esophagitis</a:t>
            </a:r>
            <a:endParaRPr lang="en-IN" dirty="0">
              <a:latin typeface="Andalus" pitchFamily="18" charset="-78"/>
              <a:cs typeface="Andalus" pitchFamily="18" charset="-78"/>
            </a:endParaRPr>
          </a:p>
          <a:p>
            <a:r>
              <a:rPr lang="en-IN" dirty="0">
                <a:latin typeface="Andalus" pitchFamily="18" charset="-78"/>
                <a:cs typeface="Andalus" pitchFamily="18" charset="-78"/>
              </a:rPr>
              <a:t>Chronic gastritis</a:t>
            </a:r>
          </a:p>
          <a:p>
            <a:r>
              <a:rPr lang="en-IN" dirty="0">
                <a:latin typeface="Andalus" pitchFamily="18" charset="-78"/>
                <a:cs typeface="Andalus" pitchFamily="18" charset="-78"/>
              </a:rPr>
              <a:t>Irritable bowel syndrome</a:t>
            </a:r>
          </a:p>
          <a:p>
            <a:r>
              <a:rPr lang="en-IN" dirty="0">
                <a:latin typeface="Andalus" pitchFamily="18" charset="-78"/>
                <a:cs typeface="Andalus" pitchFamily="18" charset="-78"/>
              </a:rPr>
              <a:t>Peptic ulcer disease</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Work Up</a:t>
            </a:r>
          </a:p>
          <a:p>
            <a:r>
              <a:rPr lang="en-IN" dirty="0">
                <a:latin typeface="Andalus" pitchFamily="18" charset="-78"/>
                <a:cs typeface="Andalus" pitchFamily="18" charset="-78"/>
              </a:rPr>
              <a:t>Barium </a:t>
            </a:r>
            <a:r>
              <a:rPr lang="en-IN" dirty="0" err="1">
                <a:latin typeface="Andalus" pitchFamily="18" charset="-78"/>
                <a:cs typeface="Andalus" pitchFamily="18" charset="-78"/>
              </a:rPr>
              <a:t>esophagogram</a:t>
            </a:r>
            <a:endParaRPr lang="en-IN" dirty="0">
              <a:latin typeface="Andalus" pitchFamily="18" charset="-78"/>
              <a:cs typeface="Andalus" pitchFamily="18" charset="-78"/>
            </a:endParaRPr>
          </a:p>
          <a:p>
            <a:r>
              <a:rPr lang="en-IN" dirty="0" err="1">
                <a:latin typeface="Andalus" pitchFamily="18" charset="-78"/>
                <a:cs typeface="Andalus" pitchFamily="18" charset="-78"/>
              </a:rPr>
              <a:t>Esophagogastrodudenoscopy</a:t>
            </a:r>
            <a:endParaRPr lang="en-IN" dirty="0">
              <a:latin typeface="Andalus" pitchFamily="18" charset="-78"/>
              <a:cs typeface="Andalus" pitchFamily="18" charset="-78"/>
            </a:endParaRPr>
          </a:p>
          <a:p>
            <a:r>
              <a:rPr lang="en-IN" dirty="0" err="1">
                <a:latin typeface="Andalus" pitchFamily="18" charset="-78"/>
                <a:cs typeface="Andalus" pitchFamily="18" charset="-78"/>
              </a:rPr>
              <a:t>Esophageal</a:t>
            </a:r>
            <a:r>
              <a:rPr lang="en-IN" dirty="0">
                <a:latin typeface="Andalus" pitchFamily="18" charset="-78"/>
                <a:cs typeface="Andalus" pitchFamily="18" charset="-78"/>
              </a:rPr>
              <a:t> </a:t>
            </a:r>
            <a:r>
              <a:rPr lang="en-IN" dirty="0" err="1">
                <a:latin typeface="Andalus" pitchFamily="18" charset="-78"/>
                <a:cs typeface="Andalus" pitchFamily="18" charset="-78"/>
              </a:rPr>
              <a:t>manometry</a:t>
            </a:r>
            <a:endParaRPr lang="en-IN" dirty="0">
              <a:latin typeface="Andalus" pitchFamily="18" charset="-78"/>
              <a:cs typeface="Andalus" pitchFamily="18" charset="-78"/>
            </a:endParaRPr>
          </a:p>
          <a:p>
            <a:r>
              <a:rPr lang="en-IN" dirty="0">
                <a:latin typeface="Andalus" pitchFamily="18" charset="-78"/>
                <a:cs typeface="Andalus" pitchFamily="18" charset="-78"/>
              </a:rPr>
              <a:t>Radionuclide measurement of gastric emptying</a:t>
            </a:r>
          </a:p>
          <a:p>
            <a:r>
              <a:rPr lang="en-IN" dirty="0">
                <a:latin typeface="Andalus" pitchFamily="18" charset="-78"/>
                <a:cs typeface="Andalus" pitchFamily="18" charset="-78"/>
              </a:rPr>
              <a:t>Ambulatory 24- hour pH monitoring</a:t>
            </a:r>
          </a:p>
          <a:p>
            <a:r>
              <a:rPr lang="en-IN" dirty="0">
                <a:latin typeface="Andalus" pitchFamily="18" charset="-78"/>
                <a:cs typeface="Andalus" pitchFamily="18" charset="-78"/>
              </a:rPr>
              <a:t>Empiric trial of proton pump inhibitor</a:t>
            </a:r>
          </a:p>
          <a:p>
            <a:r>
              <a:rPr lang="en-IN" dirty="0">
                <a:latin typeface="Andalus" pitchFamily="18" charset="-78"/>
                <a:cs typeface="Andalus" pitchFamily="18" charset="-78"/>
              </a:rPr>
              <a:t>Multichannel </a:t>
            </a:r>
            <a:r>
              <a:rPr lang="en-IN" dirty="0" err="1">
                <a:latin typeface="Andalus" pitchFamily="18" charset="-78"/>
                <a:cs typeface="Andalus" pitchFamily="18" charset="-78"/>
              </a:rPr>
              <a:t>intraluminal</a:t>
            </a:r>
            <a:r>
              <a:rPr lang="en-IN" dirty="0">
                <a:latin typeface="Andalus" pitchFamily="18" charset="-78"/>
                <a:cs typeface="Andalus" pitchFamily="18" charset="-78"/>
              </a:rPr>
              <a:t> impedance</a:t>
            </a:r>
          </a:p>
          <a:p>
            <a:r>
              <a:rPr lang="en-IN" dirty="0">
                <a:latin typeface="Andalus" pitchFamily="18" charset="-78"/>
                <a:cs typeface="Andalus" pitchFamily="18" charset="-78"/>
              </a:rPr>
              <a:t>Bravo system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70000" lnSpcReduction="20000"/>
          </a:bodyPr>
          <a:lstStyle/>
          <a:p>
            <a:pPr>
              <a:buNone/>
            </a:pPr>
            <a:r>
              <a:rPr lang="en-IN" dirty="0"/>
              <a:t>	</a:t>
            </a:r>
            <a:r>
              <a:rPr lang="en-IN" dirty="0" err="1">
                <a:latin typeface="Andalus" pitchFamily="18" charset="-78"/>
                <a:cs typeface="Andalus" pitchFamily="18" charset="-78"/>
              </a:rPr>
              <a:t>Esophagogastrodudenoscopy</a:t>
            </a:r>
            <a:endParaRPr lang="en-IN" dirty="0">
              <a:latin typeface="Andalus" pitchFamily="18" charset="-78"/>
              <a:cs typeface="Andalus" pitchFamily="18" charset="-78"/>
            </a:endParaRPr>
          </a:p>
          <a:p>
            <a:r>
              <a:rPr lang="en-IN" dirty="0">
                <a:latin typeface="Andalus" pitchFamily="18" charset="-78"/>
                <a:cs typeface="Andalus" pitchFamily="18" charset="-78"/>
              </a:rPr>
              <a:t>Advantages</a:t>
            </a:r>
          </a:p>
          <a:p>
            <a:r>
              <a:rPr lang="en-IN" dirty="0">
                <a:latin typeface="Andalus" pitchFamily="18" charset="-78"/>
                <a:cs typeface="Andalus" pitchFamily="18" charset="-78"/>
              </a:rPr>
              <a:t>Enable visualization and biopsy of </a:t>
            </a:r>
            <a:r>
              <a:rPr lang="en-IN" dirty="0" err="1">
                <a:latin typeface="Andalus" pitchFamily="18" charset="-78"/>
                <a:cs typeface="Andalus" pitchFamily="18" charset="-78"/>
              </a:rPr>
              <a:t>esophageal</a:t>
            </a:r>
            <a:r>
              <a:rPr lang="en-IN" dirty="0">
                <a:latin typeface="Andalus" pitchFamily="18" charset="-78"/>
                <a:cs typeface="Andalus" pitchFamily="18" charset="-78"/>
              </a:rPr>
              <a:t> epithelium</a:t>
            </a:r>
          </a:p>
          <a:p>
            <a:r>
              <a:rPr lang="en-IN" dirty="0">
                <a:latin typeface="Andalus" pitchFamily="18" charset="-78"/>
                <a:cs typeface="Andalus" pitchFamily="18" charset="-78"/>
              </a:rPr>
              <a:t>Determine presence of </a:t>
            </a:r>
            <a:r>
              <a:rPr lang="en-IN" dirty="0" err="1">
                <a:latin typeface="Andalus" pitchFamily="18" charset="-78"/>
                <a:cs typeface="Andalus" pitchFamily="18" charset="-78"/>
              </a:rPr>
              <a:t>esophagitis</a:t>
            </a:r>
            <a:r>
              <a:rPr lang="en-IN" dirty="0">
                <a:latin typeface="Andalus" pitchFamily="18" charset="-78"/>
                <a:cs typeface="Andalus" pitchFamily="18" charset="-78"/>
              </a:rPr>
              <a:t>, other complications</a:t>
            </a:r>
          </a:p>
          <a:p>
            <a:r>
              <a:rPr lang="en-IN" dirty="0">
                <a:latin typeface="Andalus" pitchFamily="18" charset="-78"/>
                <a:cs typeface="Andalus" pitchFamily="18" charset="-78"/>
              </a:rPr>
              <a:t>Discrimination between reflux and non-</a:t>
            </a:r>
            <a:r>
              <a:rPr lang="en-IN" dirty="0" err="1">
                <a:latin typeface="Andalus" pitchFamily="18" charset="-78"/>
                <a:cs typeface="Andalus" pitchFamily="18" charset="-78"/>
              </a:rPr>
              <a:t>refluxesophagitis</a:t>
            </a:r>
            <a:endParaRPr lang="en-IN" dirty="0">
              <a:latin typeface="Andalus" pitchFamily="18" charset="-78"/>
              <a:cs typeface="Andalus" pitchFamily="18" charset="-78"/>
            </a:endParaRPr>
          </a:p>
          <a:p>
            <a:r>
              <a:rPr lang="en-IN" dirty="0">
                <a:latin typeface="Andalus" pitchFamily="18" charset="-78"/>
                <a:cs typeface="Andalus" pitchFamily="18" charset="-78"/>
              </a:rPr>
              <a:t>Limitations</a:t>
            </a:r>
          </a:p>
          <a:p>
            <a:r>
              <a:rPr lang="en-IN" dirty="0">
                <a:latin typeface="Andalus" pitchFamily="18" charset="-78"/>
                <a:cs typeface="Andalus" pitchFamily="18" charset="-78"/>
              </a:rPr>
              <a:t>Need for sedation or </a:t>
            </a:r>
            <a:r>
              <a:rPr lang="en-IN" dirty="0" err="1">
                <a:latin typeface="Andalus" pitchFamily="18" charset="-78"/>
                <a:cs typeface="Andalus" pitchFamily="18" charset="-78"/>
              </a:rPr>
              <a:t>anasthesia</a:t>
            </a:r>
            <a:endParaRPr lang="en-IN" dirty="0">
              <a:latin typeface="Andalus" pitchFamily="18" charset="-78"/>
              <a:cs typeface="Andalus" pitchFamily="18" charset="-78"/>
            </a:endParaRPr>
          </a:p>
          <a:p>
            <a:r>
              <a:rPr lang="en-IN" dirty="0">
                <a:latin typeface="Andalus" pitchFamily="18" charset="-78"/>
                <a:cs typeface="Andalus" pitchFamily="18" charset="-78"/>
              </a:rPr>
              <a:t>Endoscopic grading system not yet validated for </a:t>
            </a:r>
            <a:r>
              <a:rPr lang="en-IN" dirty="0" err="1">
                <a:latin typeface="Andalus" pitchFamily="18" charset="-78"/>
                <a:cs typeface="Andalus" pitchFamily="18" charset="-78"/>
              </a:rPr>
              <a:t>pediatrics</a:t>
            </a:r>
            <a:endParaRPr lang="en-IN" dirty="0">
              <a:latin typeface="Andalus" pitchFamily="18" charset="-78"/>
              <a:cs typeface="Andalus" pitchFamily="18" charset="-78"/>
            </a:endParaRPr>
          </a:p>
          <a:p>
            <a:r>
              <a:rPr lang="en-IN" dirty="0">
                <a:latin typeface="Andalus" pitchFamily="18" charset="-78"/>
                <a:cs typeface="Andalus" pitchFamily="18" charset="-78"/>
              </a:rPr>
              <a:t>Poor correlation between endoscopic appearance and histopathology</a:t>
            </a:r>
          </a:p>
          <a:p>
            <a:r>
              <a:rPr lang="en-IN" dirty="0">
                <a:latin typeface="Andalus" pitchFamily="18" charset="-78"/>
                <a:cs typeface="Andalus" pitchFamily="18" charset="-78"/>
              </a:rPr>
              <a:t>Generally not useful for extra </a:t>
            </a:r>
            <a:r>
              <a:rPr lang="en-IN" dirty="0" err="1">
                <a:latin typeface="Andalus" pitchFamily="18" charset="-78"/>
                <a:cs typeface="Andalus" pitchFamily="18" charset="-78"/>
              </a:rPr>
              <a:t>esophageal</a:t>
            </a:r>
            <a:r>
              <a:rPr lang="en-IN" dirty="0">
                <a:latin typeface="Andalus" pitchFamily="18" charset="-78"/>
                <a:cs typeface="Andalus" pitchFamily="18" charset="-78"/>
              </a:rPr>
              <a:t> GERD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77500" lnSpcReduction="20000"/>
          </a:bodyPr>
          <a:lstStyle/>
          <a:p>
            <a:r>
              <a:rPr lang="en-IN" dirty="0">
                <a:latin typeface="Andalus" pitchFamily="18" charset="-78"/>
                <a:cs typeface="Andalus" pitchFamily="18" charset="-78"/>
              </a:rPr>
              <a:t>Multiple </a:t>
            </a:r>
            <a:r>
              <a:rPr lang="en-IN" dirty="0" err="1">
                <a:latin typeface="Andalus" pitchFamily="18" charset="-78"/>
                <a:cs typeface="Andalus" pitchFamily="18" charset="-78"/>
              </a:rPr>
              <a:t>Intraluminal</a:t>
            </a:r>
            <a:r>
              <a:rPr lang="en-IN" dirty="0">
                <a:latin typeface="Andalus" pitchFamily="18" charset="-78"/>
                <a:cs typeface="Andalus" pitchFamily="18" charset="-78"/>
              </a:rPr>
              <a:t> Electrical Impedance</a:t>
            </a:r>
          </a:p>
          <a:p>
            <a:r>
              <a:rPr lang="en-IN" dirty="0">
                <a:latin typeface="Andalus" pitchFamily="18" charset="-78"/>
                <a:cs typeface="Andalus" pitchFamily="18" charset="-78"/>
              </a:rPr>
              <a:t>Measurement</a:t>
            </a:r>
          </a:p>
          <a:p>
            <a:r>
              <a:rPr lang="en-IN" dirty="0">
                <a:latin typeface="Andalus" pitchFamily="18" charset="-78"/>
                <a:cs typeface="Andalus" pitchFamily="18" charset="-78"/>
              </a:rPr>
              <a:t>Advantages</a:t>
            </a:r>
          </a:p>
          <a:p>
            <a:r>
              <a:rPr lang="en-IN" dirty="0">
                <a:latin typeface="Andalus" pitchFamily="18" charset="-78"/>
                <a:cs typeface="Andalus" pitchFamily="18" charset="-78"/>
              </a:rPr>
              <a:t>Detects no </a:t>
            </a:r>
            <a:r>
              <a:rPr lang="en-IN" dirty="0" err="1">
                <a:latin typeface="Andalus" pitchFamily="18" charset="-78"/>
                <a:cs typeface="Andalus" pitchFamily="18" charset="-78"/>
              </a:rPr>
              <a:t>nacidic</a:t>
            </a:r>
            <a:r>
              <a:rPr lang="en-IN" dirty="0">
                <a:latin typeface="Andalus" pitchFamily="18" charset="-78"/>
                <a:cs typeface="Andalus" pitchFamily="18" charset="-78"/>
              </a:rPr>
              <a:t> GER episodes</a:t>
            </a:r>
          </a:p>
          <a:p>
            <a:r>
              <a:rPr lang="en-IN" dirty="0">
                <a:latin typeface="Andalus" pitchFamily="18" charset="-78"/>
                <a:cs typeface="Andalus" pitchFamily="18" charset="-78"/>
              </a:rPr>
              <a:t>Detects brief (&lt;15 s) acidic GER episodes</a:t>
            </a:r>
          </a:p>
          <a:p>
            <a:r>
              <a:rPr lang="en-IN" dirty="0">
                <a:latin typeface="Andalus" pitchFamily="18" charset="-78"/>
                <a:cs typeface="Andalus" pitchFamily="18" charset="-78"/>
              </a:rPr>
              <a:t>Useful for studying respiratory symptoms and GER in infants</a:t>
            </a:r>
          </a:p>
          <a:p>
            <a:r>
              <a:rPr lang="en-IN" dirty="0">
                <a:latin typeface="Andalus" pitchFamily="18" charset="-78"/>
                <a:cs typeface="Andalus" pitchFamily="18" charset="-78"/>
              </a:rPr>
              <a:t>Limitations</a:t>
            </a:r>
          </a:p>
          <a:p>
            <a:r>
              <a:rPr lang="en-IN" dirty="0">
                <a:latin typeface="Andalus" pitchFamily="18" charset="-78"/>
                <a:cs typeface="Andalus" pitchFamily="18" charset="-78"/>
              </a:rPr>
              <a:t>Normal values in </a:t>
            </a:r>
            <a:r>
              <a:rPr lang="en-IN" dirty="0" err="1">
                <a:latin typeface="Andalus" pitchFamily="18" charset="-78"/>
                <a:cs typeface="Andalus" pitchFamily="18" charset="-78"/>
              </a:rPr>
              <a:t>pediatric</a:t>
            </a:r>
            <a:r>
              <a:rPr lang="en-IN" dirty="0">
                <a:latin typeface="Andalus" pitchFamily="18" charset="-78"/>
                <a:cs typeface="Andalus" pitchFamily="18" charset="-78"/>
              </a:rPr>
              <a:t> age groups not yet defined</a:t>
            </a:r>
          </a:p>
          <a:p>
            <a:r>
              <a:rPr lang="en-IN" dirty="0">
                <a:latin typeface="Andalus" pitchFamily="18" charset="-78"/>
                <a:cs typeface="Andalus" pitchFamily="18" charset="-78"/>
              </a:rPr>
              <a:t>Analysis of tracing time consumption</a:t>
            </a:r>
          </a:p>
          <a:p>
            <a:r>
              <a:rPr lang="en-IN" dirty="0">
                <a:latin typeface="Andalus" pitchFamily="18" charset="-78"/>
                <a:cs typeface="Andalus" pitchFamily="18" charset="-78"/>
              </a:rPr>
              <a:t>Not reliable for upper </a:t>
            </a:r>
            <a:r>
              <a:rPr lang="en-IN" dirty="0" err="1">
                <a:latin typeface="Andalus" pitchFamily="18" charset="-78"/>
                <a:cs typeface="Andalus" pitchFamily="18" charset="-78"/>
              </a:rPr>
              <a:t>esophageal</a:t>
            </a:r>
            <a:r>
              <a:rPr lang="en-IN" dirty="0">
                <a:latin typeface="Andalus" pitchFamily="18" charset="-78"/>
                <a:cs typeface="Andalus" pitchFamily="18" charset="-78"/>
              </a:rPr>
              <a:t> GER episodes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a:latin typeface="Andalus" pitchFamily="18" charset="-78"/>
                <a:cs typeface="Andalus" pitchFamily="18" charset="-78"/>
              </a:rPr>
              <a:t>Esophageal</a:t>
            </a:r>
            <a:r>
              <a:rPr lang="en-IN" dirty="0">
                <a:latin typeface="Andalus" pitchFamily="18" charset="-78"/>
                <a:cs typeface="Andalus" pitchFamily="18" charset="-78"/>
              </a:rPr>
              <a:t> pH monitoring</a:t>
            </a:r>
          </a:p>
        </p:txBody>
      </p:sp>
      <p:sp>
        <p:nvSpPr>
          <p:cNvPr id="3" name="Content Placeholder 2"/>
          <p:cNvSpPr>
            <a:spLocks noGrp="1"/>
          </p:cNvSpPr>
          <p:nvPr>
            <p:ph sz="half" idx="1"/>
          </p:nvPr>
        </p:nvSpPr>
        <p:spPr>
          <a:xfrm>
            <a:off x="428596" y="1571612"/>
            <a:ext cx="4038600" cy="4525963"/>
          </a:xfrm>
        </p:spPr>
        <p:txBody>
          <a:bodyPr>
            <a:normAutofit fontScale="70000" lnSpcReduction="20000"/>
          </a:bodyPr>
          <a:lstStyle/>
          <a:p>
            <a:r>
              <a:rPr lang="en-IN" dirty="0">
                <a:latin typeface="Andalus" pitchFamily="18" charset="-78"/>
                <a:cs typeface="Andalus" pitchFamily="18" charset="-78"/>
              </a:rPr>
              <a:t>Advantages</a:t>
            </a:r>
          </a:p>
          <a:p>
            <a:pPr>
              <a:buNone/>
            </a:pPr>
            <a:endParaRPr lang="en-IN" dirty="0">
              <a:latin typeface="Andalus" pitchFamily="18" charset="-78"/>
              <a:cs typeface="Andalus" pitchFamily="18" charset="-78"/>
            </a:endParaRPr>
          </a:p>
          <a:p>
            <a:r>
              <a:rPr lang="en-IN" dirty="0">
                <a:latin typeface="Andalus" pitchFamily="18" charset="-78"/>
                <a:cs typeface="Andalus" pitchFamily="18" charset="-78"/>
              </a:rPr>
              <a:t>Detects episode of reflux</a:t>
            </a:r>
          </a:p>
          <a:p>
            <a:r>
              <a:rPr lang="en-IN" dirty="0">
                <a:latin typeface="Andalus" pitchFamily="18" charset="-78"/>
                <a:cs typeface="Andalus" pitchFamily="18" charset="-78"/>
              </a:rPr>
              <a:t>Determine temporal association</a:t>
            </a:r>
          </a:p>
          <a:p>
            <a:r>
              <a:rPr lang="en-IN" dirty="0">
                <a:latin typeface="Andalus" pitchFamily="18" charset="-78"/>
                <a:cs typeface="Andalus" pitchFamily="18" charset="-78"/>
              </a:rPr>
              <a:t>between acid GERD and</a:t>
            </a:r>
          </a:p>
          <a:p>
            <a:pPr>
              <a:buNone/>
            </a:pPr>
            <a:r>
              <a:rPr lang="en-IN" dirty="0">
                <a:latin typeface="Andalus" pitchFamily="18" charset="-78"/>
                <a:cs typeface="Andalus" pitchFamily="18" charset="-78"/>
              </a:rPr>
              <a:t>	symptoms</a:t>
            </a:r>
          </a:p>
          <a:p>
            <a:r>
              <a:rPr lang="en-IN" dirty="0">
                <a:latin typeface="Andalus" pitchFamily="18" charset="-78"/>
                <a:cs typeface="Andalus" pitchFamily="18" charset="-78"/>
              </a:rPr>
              <a:t>Determines effectiveness of</a:t>
            </a: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esophageal</a:t>
            </a:r>
            <a:r>
              <a:rPr lang="en-IN" dirty="0">
                <a:latin typeface="Andalus" pitchFamily="18" charset="-78"/>
                <a:cs typeface="Andalus" pitchFamily="18" charset="-78"/>
              </a:rPr>
              <a:t> clearance mechanisms</a:t>
            </a:r>
          </a:p>
          <a:p>
            <a:r>
              <a:rPr lang="en-IN" dirty="0">
                <a:latin typeface="Andalus" pitchFamily="18" charset="-78"/>
                <a:cs typeface="Andalus" pitchFamily="18" charset="-78"/>
              </a:rPr>
              <a:t>Assesses adequacy of H2Ra or</a:t>
            </a:r>
          </a:p>
          <a:p>
            <a:pPr>
              <a:buNone/>
            </a:pPr>
            <a:r>
              <a:rPr lang="en-IN" dirty="0">
                <a:latin typeface="Andalus" pitchFamily="18" charset="-78"/>
                <a:cs typeface="Andalus" pitchFamily="18" charset="-78"/>
              </a:rPr>
              <a:t>	PPI dosage in unresponsive patients</a:t>
            </a:r>
          </a:p>
        </p:txBody>
      </p:sp>
      <p:sp>
        <p:nvSpPr>
          <p:cNvPr id="4" name="Content Placeholder 3"/>
          <p:cNvSpPr>
            <a:spLocks noGrp="1"/>
          </p:cNvSpPr>
          <p:nvPr>
            <p:ph sz="half" idx="2"/>
          </p:nvPr>
        </p:nvSpPr>
        <p:spPr/>
        <p:txBody>
          <a:bodyPr>
            <a:normAutofit fontScale="70000" lnSpcReduction="20000"/>
          </a:bodyPr>
          <a:lstStyle/>
          <a:p>
            <a:r>
              <a:rPr lang="en-IN" dirty="0">
                <a:latin typeface="Andalus" pitchFamily="18" charset="-78"/>
                <a:cs typeface="Andalus" pitchFamily="18" charset="-78"/>
              </a:rPr>
              <a:t>Limitations</a:t>
            </a:r>
          </a:p>
          <a:p>
            <a:endParaRPr lang="en-IN" dirty="0">
              <a:latin typeface="Andalus" pitchFamily="18" charset="-78"/>
              <a:cs typeface="Andalus" pitchFamily="18" charset="-78"/>
            </a:endParaRPr>
          </a:p>
          <a:p>
            <a:r>
              <a:rPr lang="en-IN" dirty="0">
                <a:latin typeface="Andalus" pitchFamily="18" charset="-78"/>
                <a:cs typeface="Andalus" pitchFamily="18" charset="-78"/>
              </a:rPr>
              <a:t>Cannot detect non acidic</a:t>
            </a:r>
          </a:p>
          <a:p>
            <a:r>
              <a:rPr lang="en-IN" dirty="0">
                <a:latin typeface="Andalus" pitchFamily="18" charset="-78"/>
                <a:cs typeface="Andalus" pitchFamily="18" charset="-78"/>
              </a:rPr>
              <a:t>reflux</a:t>
            </a:r>
          </a:p>
          <a:p>
            <a:endParaRPr lang="en-IN" dirty="0">
              <a:latin typeface="Andalus" pitchFamily="18" charset="-78"/>
              <a:cs typeface="Andalus" pitchFamily="18" charset="-78"/>
            </a:endParaRPr>
          </a:p>
          <a:p>
            <a:r>
              <a:rPr lang="en-IN" dirty="0">
                <a:latin typeface="Andalus" pitchFamily="18" charset="-78"/>
                <a:cs typeface="Andalus" pitchFamily="18" charset="-78"/>
              </a:rPr>
              <a:t>Cannot detect GERD</a:t>
            </a:r>
          </a:p>
          <a:p>
            <a:r>
              <a:rPr lang="en-IN" dirty="0">
                <a:latin typeface="Andalus" pitchFamily="18" charset="-78"/>
                <a:cs typeface="Andalus" pitchFamily="18" charset="-78"/>
              </a:rPr>
              <a:t>complications associated with</a:t>
            </a:r>
          </a:p>
          <a:p>
            <a:pPr>
              <a:buNone/>
            </a:pPr>
            <a:r>
              <a:rPr lang="en-IN" dirty="0">
                <a:latin typeface="Andalus" pitchFamily="18" charset="-78"/>
                <a:cs typeface="Andalus" pitchFamily="18" charset="-78"/>
              </a:rPr>
              <a:t>	normal range of GER</a:t>
            </a:r>
          </a:p>
          <a:p>
            <a:endParaRPr lang="en-IN" dirty="0">
              <a:latin typeface="Andalus" pitchFamily="18" charset="-78"/>
              <a:cs typeface="Andalus" pitchFamily="18" charset="-78"/>
            </a:endParaRPr>
          </a:p>
          <a:p>
            <a:r>
              <a:rPr lang="en-IN" dirty="0">
                <a:latin typeface="Andalus" pitchFamily="18" charset="-78"/>
                <a:cs typeface="Andalus" pitchFamily="18" charset="-78"/>
              </a:rPr>
              <a:t>Not useful in detecting</a:t>
            </a:r>
          </a:p>
          <a:p>
            <a:pPr>
              <a:buNone/>
            </a:pPr>
            <a:r>
              <a:rPr lang="en-IN" dirty="0">
                <a:latin typeface="Andalus" pitchFamily="18" charset="-78"/>
                <a:cs typeface="Andalus" pitchFamily="18" charset="-78"/>
              </a:rPr>
              <a:t>	association between GERD</a:t>
            </a:r>
          </a:p>
          <a:p>
            <a:pPr>
              <a:buNone/>
            </a:pPr>
            <a:r>
              <a:rPr lang="en-IN" dirty="0">
                <a:latin typeface="Andalus" pitchFamily="18" charset="-78"/>
                <a:cs typeface="Andalus" pitchFamily="18" charset="-78"/>
              </a:rPr>
              <a:t>	and apnoea unless combined</a:t>
            </a:r>
          </a:p>
          <a:p>
            <a:pPr>
              <a:buNone/>
            </a:pPr>
            <a:r>
              <a:rPr lang="en-IN" dirty="0">
                <a:latin typeface="Andalus" pitchFamily="18" charset="-78"/>
                <a:cs typeface="Andalus" pitchFamily="18" charset="-78"/>
              </a:rPr>
              <a:t>	with other techniques</a:t>
            </a:r>
            <a:r>
              <a:rPr lang="en-IN"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10000"/>
          </a:bodyPr>
          <a:lstStyle/>
          <a:p>
            <a:r>
              <a:rPr lang="en-IN" dirty="0">
                <a:latin typeface="Andalus" pitchFamily="18" charset="-78"/>
                <a:cs typeface="Andalus" pitchFamily="18" charset="-78"/>
              </a:rPr>
              <a:t>Medical treatment</a:t>
            </a:r>
          </a:p>
          <a:p>
            <a:r>
              <a:rPr lang="en-IN" dirty="0">
                <a:latin typeface="Andalus" pitchFamily="18" charset="-78"/>
                <a:cs typeface="Andalus" pitchFamily="18" charset="-78"/>
              </a:rPr>
              <a:t>Lifestyle modification</a:t>
            </a:r>
          </a:p>
          <a:p>
            <a:r>
              <a:rPr lang="en-IN" dirty="0">
                <a:latin typeface="Andalus" pitchFamily="18" charset="-78"/>
                <a:cs typeface="Andalus" pitchFamily="18" charset="-78"/>
              </a:rPr>
              <a:t>Losing weight (if over weight)</a:t>
            </a:r>
          </a:p>
          <a:p>
            <a:r>
              <a:rPr lang="en-IN" dirty="0">
                <a:latin typeface="Andalus" pitchFamily="18" charset="-78"/>
                <a:cs typeface="Andalus" pitchFamily="18" charset="-78"/>
              </a:rPr>
              <a:t>Avoiding alcohol, chocolate, citrus juice, and tomato-based products</a:t>
            </a:r>
          </a:p>
          <a:p>
            <a:r>
              <a:rPr lang="en-IN" dirty="0">
                <a:latin typeface="Andalus" pitchFamily="18" charset="-78"/>
                <a:cs typeface="Andalus" pitchFamily="18" charset="-78"/>
              </a:rPr>
              <a:t>Avoiding large meals</a:t>
            </a:r>
          </a:p>
          <a:p>
            <a:r>
              <a:rPr lang="en-IN" dirty="0">
                <a:latin typeface="Andalus" pitchFamily="18" charset="-78"/>
                <a:cs typeface="Andalus" pitchFamily="18" charset="-78"/>
              </a:rPr>
              <a:t>Waiting 3 hours after a meal before lying down</a:t>
            </a:r>
          </a:p>
          <a:p>
            <a:r>
              <a:rPr lang="en-IN" dirty="0">
                <a:latin typeface="Andalus" pitchFamily="18" charset="-78"/>
                <a:cs typeface="Andalus" pitchFamily="18" charset="-78"/>
              </a:rPr>
              <a:t>Elevating the head of the bed 8 inches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a:bodyPr>
          <a:lstStyle/>
          <a:p>
            <a:pPr>
              <a:buNone/>
            </a:pPr>
            <a:r>
              <a:rPr lang="en-IN" dirty="0">
                <a:latin typeface="Andalus" pitchFamily="18" charset="-78"/>
                <a:cs typeface="Andalus" pitchFamily="18" charset="-78"/>
              </a:rPr>
              <a:t>	Treatment cont….</a:t>
            </a:r>
          </a:p>
          <a:p>
            <a:pPr>
              <a:buNone/>
            </a:pPr>
            <a:endParaRPr lang="en-IN" dirty="0">
              <a:latin typeface="Andalus" pitchFamily="18" charset="-78"/>
              <a:cs typeface="Andalus" pitchFamily="18" charset="-78"/>
            </a:endParaRPr>
          </a:p>
          <a:p>
            <a:r>
              <a:rPr lang="en-IN" dirty="0">
                <a:latin typeface="Andalus" pitchFamily="18" charset="-78"/>
                <a:cs typeface="Andalus" pitchFamily="18" charset="-78"/>
              </a:rPr>
              <a:t>Pharmacological therapy</a:t>
            </a:r>
          </a:p>
          <a:p>
            <a:r>
              <a:rPr lang="en-IN" dirty="0">
                <a:latin typeface="Andalus" pitchFamily="18" charset="-78"/>
                <a:cs typeface="Andalus" pitchFamily="18" charset="-78"/>
              </a:rPr>
              <a:t>Antacid</a:t>
            </a:r>
          </a:p>
          <a:p>
            <a:r>
              <a:rPr lang="en-IN" dirty="0" err="1">
                <a:latin typeface="Andalus" pitchFamily="18" charset="-78"/>
                <a:cs typeface="Andalus" pitchFamily="18" charset="-78"/>
              </a:rPr>
              <a:t>Prokinetic</a:t>
            </a:r>
            <a:r>
              <a:rPr lang="en-IN" dirty="0">
                <a:latin typeface="Andalus" pitchFamily="18" charset="-78"/>
                <a:cs typeface="Andalus" pitchFamily="18" charset="-78"/>
              </a:rPr>
              <a:t> agents</a:t>
            </a:r>
          </a:p>
          <a:p>
            <a:r>
              <a:rPr lang="en-IN" dirty="0">
                <a:latin typeface="Andalus" pitchFamily="18" charset="-78"/>
                <a:cs typeface="Andalus" pitchFamily="18" charset="-78"/>
              </a:rPr>
              <a:t>H2 receptors antagonist</a:t>
            </a:r>
          </a:p>
          <a:p>
            <a:r>
              <a:rPr lang="en-IN" dirty="0">
                <a:latin typeface="Andalus" pitchFamily="18" charset="-78"/>
                <a:cs typeface="Andalus" pitchFamily="18" charset="-78"/>
              </a:rPr>
              <a:t>Proton pump inhibitors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77500" lnSpcReduction="20000"/>
          </a:bodyPr>
          <a:lstStyle/>
          <a:p>
            <a:r>
              <a:rPr lang="en-IN" dirty="0">
                <a:latin typeface="Andalus" pitchFamily="18" charset="-78"/>
                <a:cs typeface="Andalus" pitchFamily="18" charset="-78"/>
              </a:rPr>
              <a:t>Treatment cont….</a:t>
            </a:r>
          </a:p>
          <a:p>
            <a:r>
              <a:rPr lang="en-IN" dirty="0">
                <a:latin typeface="Andalus" pitchFamily="18" charset="-78"/>
                <a:cs typeface="Andalus" pitchFamily="18" charset="-78"/>
              </a:rPr>
              <a:t>Antacid</a:t>
            </a:r>
          </a:p>
          <a:p>
            <a:r>
              <a:rPr lang="en-IN" dirty="0" err="1">
                <a:latin typeface="Andalus" pitchFamily="18" charset="-78"/>
                <a:cs typeface="Andalus" pitchFamily="18" charset="-78"/>
              </a:rPr>
              <a:t>Promt</a:t>
            </a:r>
            <a:r>
              <a:rPr lang="en-IN" dirty="0">
                <a:latin typeface="Andalus" pitchFamily="18" charset="-78"/>
                <a:cs typeface="Andalus" pitchFamily="18" charset="-78"/>
              </a:rPr>
              <a:t> but temporary relief</a:t>
            </a:r>
          </a:p>
          <a:p>
            <a:r>
              <a:rPr lang="en-IN" dirty="0">
                <a:latin typeface="Andalus" pitchFamily="18" charset="-78"/>
                <a:cs typeface="Andalus" pitchFamily="18" charset="-78"/>
              </a:rPr>
              <a:t>No objective proof of superiority to </a:t>
            </a:r>
            <a:r>
              <a:rPr lang="en-IN" dirty="0" err="1">
                <a:latin typeface="Andalus" pitchFamily="18" charset="-78"/>
                <a:cs typeface="Andalus" pitchFamily="18" charset="-78"/>
              </a:rPr>
              <a:t>pacebo</a:t>
            </a:r>
            <a:endParaRPr lang="en-IN" dirty="0">
              <a:latin typeface="Andalus" pitchFamily="18" charset="-78"/>
              <a:cs typeface="Andalus" pitchFamily="18" charset="-78"/>
            </a:endParaRPr>
          </a:p>
          <a:p>
            <a:r>
              <a:rPr lang="en-IN" dirty="0" err="1">
                <a:latin typeface="Andalus" pitchFamily="18" charset="-78"/>
                <a:cs typeface="Andalus" pitchFamily="18" charset="-78"/>
              </a:rPr>
              <a:t>Prokinetic</a:t>
            </a:r>
            <a:endParaRPr lang="en-IN" dirty="0">
              <a:latin typeface="Andalus" pitchFamily="18" charset="-78"/>
              <a:cs typeface="Andalus" pitchFamily="18" charset="-78"/>
            </a:endParaRPr>
          </a:p>
          <a:p>
            <a:r>
              <a:rPr lang="en-IN" dirty="0">
                <a:latin typeface="Andalus" pitchFamily="18" charset="-78"/>
                <a:cs typeface="Andalus" pitchFamily="18" charset="-78"/>
              </a:rPr>
              <a:t>Improvement of symptoms in mild GERD</a:t>
            </a:r>
          </a:p>
          <a:p>
            <a:r>
              <a:rPr lang="en-IN" dirty="0">
                <a:latin typeface="Andalus" pitchFamily="18" charset="-78"/>
                <a:cs typeface="Andalus" pitchFamily="18" charset="-78"/>
              </a:rPr>
              <a:t>Effective for healing only erosive </a:t>
            </a:r>
            <a:r>
              <a:rPr lang="en-IN" dirty="0" err="1">
                <a:latin typeface="Andalus" pitchFamily="18" charset="-78"/>
                <a:cs typeface="Andalus" pitchFamily="18" charset="-78"/>
              </a:rPr>
              <a:t>esophagitis</a:t>
            </a:r>
            <a:endParaRPr lang="en-IN" dirty="0">
              <a:latin typeface="Andalus" pitchFamily="18" charset="-78"/>
              <a:cs typeface="Andalus" pitchFamily="18" charset="-78"/>
            </a:endParaRPr>
          </a:p>
          <a:p>
            <a:r>
              <a:rPr lang="en-IN" dirty="0">
                <a:latin typeface="Andalus" pitchFamily="18" charset="-78"/>
                <a:cs typeface="Andalus" pitchFamily="18" charset="-78"/>
              </a:rPr>
              <a:t>Can be useful in a select patient </a:t>
            </a:r>
            <a:r>
              <a:rPr lang="en-IN" dirty="0" err="1">
                <a:latin typeface="Andalus" pitchFamily="18" charset="-78"/>
                <a:cs typeface="Andalus" pitchFamily="18" charset="-78"/>
              </a:rPr>
              <a:t>popualation</a:t>
            </a:r>
            <a:endParaRPr lang="en-IN" dirty="0">
              <a:latin typeface="Andalus" pitchFamily="18" charset="-78"/>
              <a:cs typeface="Andalus" pitchFamily="18" charset="-78"/>
            </a:endParaRPr>
          </a:p>
          <a:p>
            <a:r>
              <a:rPr lang="en-IN" dirty="0">
                <a:latin typeface="Andalus" pitchFamily="18" charset="-78"/>
                <a:cs typeface="Andalus" pitchFamily="18" charset="-78"/>
              </a:rPr>
              <a:t>H2RAs</a:t>
            </a:r>
          </a:p>
          <a:p>
            <a:r>
              <a:rPr lang="en-IN" dirty="0">
                <a:latin typeface="Andalus" pitchFamily="18" charset="-78"/>
                <a:cs typeface="Andalus" pitchFamily="18" charset="-78"/>
              </a:rPr>
              <a:t>Relief of symptoms in ~50% of patients</a:t>
            </a:r>
          </a:p>
          <a:p>
            <a:r>
              <a:rPr lang="en-IN" dirty="0">
                <a:latin typeface="Andalus" pitchFamily="18" charset="-78"/>
                <a:cs typeface="Andalus" pitchFamily="18" charset="-78"/>
              </a:rPr>
              <a:t>Effective for healing only mild erosive </a:t>
            </a:r>
            <a:r>
              <a:rPr lang="en-IN" dirty="0" err="1">
                <a:latin typeface="Andalus" pitchFamily="18" charset="-78"/>
                <a:cs typeface="Andalus" pitchFamily="18" charset="-78"/>
              </a:rPr>
              <a:t>esophagitis</a:t>
            </a:r>
            <a:endParaRPr lang="en-IN" dirty="0">
              <a:latin typeface="Andalus" pitchFamily="18" charset="-78"/>
              <a:cs typeface="Andalus" pitchFamily="18"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a:bodyPr>
          <a:lstStyle/>
          <a:p>
            <a:pPr>
              <a:buNone/>
            </a:pPr>
            <a:r>
              <a:rPr lang="en-IN" dirty="0"/>
              <a:t>	</a:t>
            </a:r>
            <a:r>
              <a:rPr lang="en-IN" dirty="0">
                <a:latin typeface="Andalus" pitchFamily="18" charset="-78"/>
                <a:cs typeface="Andalus" pitchFamily="18" charset="-78"/>
              </a:rPr>
              <a:t>Complications.</a:t>
            </a:r>
          </a:p>
          <a:p>
            <a:r>
              <a:rPr lang="en-IN" dirty="0" err="1">
                <a:latin typeface="Andalus" pitchFamily="18" charset="-78"/>
                <a:cs typeface="Andalus" pitchFamily="18" charset="-78"/>
              </a:rPr>
              <a:t>Esophagitis</a:t>
            </a:r>
            <a:endParaRPr lang="en-IN" dirty="0">
              <a:latin typeface="Andalus" pitchFamily="18" charset="-78"/>
              <a:cs typeface="Andalus" pitchFamily="18" charset="-78"/>
            </a:endParaRPr>
          </a:p>
          <a:p>
            <a:r>
              <a:rPr lang="en-IN" dirty="0">
                <a:latin typeface="Andalus" pitchFamily="18" charset="-78"/>
                <a:cs typeface="Andalus" pitchFamily="18" charset="-78"/>
              </a:rPr>
              <a:t>Stricture</a:t>
            </a:r>
          </a:p>
          <a:p>
            <a:r>
              <a:rPr lang="en-IN" dirty="0" err="1">
                <a:latin typeface="Andalus" pitchFamily="18" charset="-78"/>
                <a:cs typeface="Andalus" pitchFamily="18" charset="-78"/>
              </a:rPr>
              <a:t>Barret</a:t>
            </a:r>
            <a:r>
              <a:rPr lang="en-IN" dirty="0">
                <a:latin typeface="Andalus" pitchFamily="18" charset="-78"/>
                <a:cs typeface="Andalus" pitchFamily="18" charset="-78"/>
              </a:rPr>
              <a:t> </a:t>
            </a:r>
            <a:r>
              <a:rPr lang="en-IN" dirty="0" err="1">
                <a:latin typeface="Andalus" pitchFamily="18" charset="-78"/>
                <a:cs typeface="Andalus" pitchFamily="18" charset="-78"/>
              </a:rPr>
              <a:t>esophagus</a:t>
            </a:r>
            <a:endParaRPr lang="en-IN" dirty="0">
              <a:latin typeface="Andalus" pitchFamily="18" charset="-78"/>
              <a:cs typeface="Andalus" pitchFamily="18" charset="-78"/>
            </a:endParaRPr>
          </a:p>
          <a:p>
            <a:r>
              <a:rPr lang="en-IN" dirty="0" err="1">
                <a:latin typeface="Andalus" pitchFamily="18" charset="-78"/>
                <a:cs typeface="Andalus" pitchFamily="18" charset="-78"/>
              </a:rPr>
              <a:t>Adenocarcinoma</a:t>
            </a:r>
            <a:endParaRPr lang="en-IN" dirty="0">
              <a:latin typeface="Andalus" pitchFamily="18" charset="-78"/>
              <a:cs typeface="Andalus" pitchFamily="18" charset="-78"/>
            </a:endParaRPr>
          </a:p>
          <a:p>
            <a:r>
              <a:rPr lang="en-IN" dirty="0">
                <a:latin typeface="Andalus" pitchFamily="18" charset="-78"/>
                <a:cs typeface="Andalus" pitchFamily="18" charset="-78"/>
              </a:rPr>
              <a:t>Respiratory complications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Points to remember</a:t>
            </a:r>
          </a:p>
          <a:p>
            <a:r>
              <a:rPr lang="en-IN" dirty="0">
                <a:latin typeface="Andalus" pitchFamily="18" charset="-78"/>
                <a:cs typeface="Andalus" pitchFamily="18" charset="-78"/>
              </a:rPr>
              <a:t>Endoscopy reveals that 50% of patients do not have </a:t>
            </a:r>
            <a:r>
              <a:rPr lang="en-IN" dirty="0" err="1">
                <a:latin typeface="Andalus" pitchFamily="18" charset="-78"/>
                <a:cs typeface="Andalus" pitchFamily="18" charset="-78"/>
              </a:rPr>
              <a:t>esophagitis</a:t>
            </a:r>
            <a:r>
              <a:rPr lang="en-IN" dirty="0">
                <a:latin typeface="Andalus" pitchFamily="18" charset="-78"/>
                <a:cs typeface="Andalus" pitchFamily="18" charset="-78"/>
              </a:rPr>
              <a:t>.</a:t>
            </a:r>
          </a:p>
          <a:p>
            <a:r>
              <a:rPr lang="en-IN" dirty="0">
                <a:latin typeface="Andalus" pitchFamily="18" charset="-78"/>
                <a:cs typeface="Andalus" pitchFamily="18" charset="-78"/>
              </a:rPr>
              <a:t>The only way to determine if abnormal reflux is present and if symptoms are actually caused by GERD is through pH monitoring.</a:t>
            </a:r>
          </a:p>
          <a:p>
            <a:r>
              <a:rPr lang="en-IN" dirty="0" err="1">
                <a:latin typeface="Andalus" pitchFamily="18" charset="-78"/>
                <a:cs typeface="Andalus" pitchFamily="18" charset="-78"/>
              </a:rPr>
              <a:t>Achalasia</a:t>
            </a:r>
            <a:r>
              <a:rPr lang="en-IN" dirty="0">
                <a:latin typeface="Andalus" pitchFamily="18" charset="-78"/>
                <a:cs typeface="Andalus" pitchFamily="18" charset="-78"/>
              </a:rPr>
              <a:t> can preset with heartburn. Only </a:t>
            </a:r>
            <a:r>
              <a:rPr lang="en-IN" dirty="0" err="1">
                <a:latin typeface="Andalus" pitchFamily="18" charset="-78"/>
                <a:cs typeface="Andalus" pitchFamily="18" charset="-78"/>
              </a:rPr>
              <a:t>esophageal</a:t>
            </a:r>
            <a:endParaRPr lang="en-IN" dirty="0">
              <a:latin typeface="Andalus" pitchFamily="18" charset="-78"/>
              <a:cs typeface="Andalus" pitchFamily="18" charset="-78"/>
            </a:endParaRPr>
          </a:p>
          <a:p>
            <a:pPr>
              <a:buNone/>
            </a:pPr>
            <a:r>
              <a:rPr lang="en-IN" dirty="0">
                <a:latin typeface="Andalus" pitchFamily="18" charset="-78"/>
                <a:cs typeface="Andalus" pitchFamily="18" charset="-78"/>
              </a:rPr>
              <a:t>	</a:t>
            </a:r>
            <a:r>
              <a:rPr lang="en-IN" dirty="0" err="1">
                <a:latin typeface="Andalus" pitchFamily="18" charset="-78"/>
                <a:cs typeface="Andalus" pitchFamily="18" charset="-78"/>
              </a:rPr>
              <a:t>manometry</a:t>
            </a:r>
            <a:r>
              <a:rPr lang="en-IN" dirty="0">
                <a:latin typeface="Andalus" pitchFamily="18" charset="-78"/>
                <a:cs typeface="Andalus" pitchFamily="18" charset="-78"/>
              </a:rPr>
              <a:t> and pH monitoring can be used to distinguish </a:t>
            </a:r>
            <a:r>
              <a:rPr lang="en-IN" dirty="0" err="1">
                <a:latin typeface="Andalus" pitchFamily="18" charset="-78"/>
                <a:cs typeface="Andalus" pitchFamily="18" charset="-78"/>
              </a:rPr>
              <a:t>achalasia</a:t>
            </a:r>
            <a:r>
              <a:rPr lang="en-IN" dirty="0">
                <a:latin typeface="Andalus" pitchFamily="18" charset="-78"/>
                <a:cs typeface="Andalus" pitchFamily="18" charset="-78"/>
              </a:rPr>
              <a:t> form GERD.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lstStyle/>
          <a:p>
            <a:r>
              <a:rPr lang="en-IN" dirty="0">
                <a:latin typeface="Andalus" pitchFamily="18" charset="-78"/>
                <a:cs typeface="Andalus" pitchFamily="18" charset="-78"/>
              </a:rPr>
              <a:t>Peptic Ulcer Disease</a:t>
            </a:r>
          </a:p>
          <a:p>
            <a:endParaRPr lang="en-IN" dirty="0">
              <a:latin typeface="Andalus" pitchFamily="18" charset="-78"/>
              <a:cs typeface="Andalus" pitchFamily="18" charset="-78"/>
            </a:endParaRPr>
          </a:p>
          <a:p>
            <a:r>
              <a:rPr lang="en-IN" dirty="0">
                <a:latin typeface="Andalus" pitchFamily="18" charset="-78"/>
                <a:cs typeface="Andalus" pitchFamily="18" charset="-78"/>
              </a:rPr>
              <a:t>Peptic ulcers are defect in the gastro-intestinal mucosa that extend through the </a:t>
            </a:r>
            <a:r>
              <a:rPr lang="en-IN" dirty="0" err="1">
                <a:latin typeface="Andalus" pitchFamily="18" charset="-78"/>
                <a:cs typeface="Andalus" pitchFamily="18" charset="-78"/>
              </a:rPr>
              <a:t>muscularis</a:t>
            </a:r>
            <a:r>
              <a:rPr lang="en-IN" dirty="0">
                <a:latin typeface="Andalus" pitchFamily="18" charset="-78"/>
                <a:cs typeface="Andalus" pitchFamily="18" charset="-78"/>
              </a:rPr>
              <a:t> mucosa</a:t>
            </a:r>
            <a:r>
              <a:rPr lang="en-IN"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Prevalence</a:t>
            </a:r>
          </a:p>
          <a:p>
            <a:r>
              <a:rPr lang="en-IN" dirty="0">
                <a:latin typeface="Andalus" pitchFamily="18" charset="-78"/>
                <a:cs typeface="Andalus" pitchFamily="18" charset="-78"/>
              </a:rPr>
              <a:t>Lifetime prevalence is approximately 11-14% for men.</a:t>
            </a:r>
          </a:p>
          <a:p>
            <a:r>
              <a:rPr lang="en-IN" dirty="0">
                <a:latin typeface="Andalus" pitchFamily="18" charset="-78"/>
                <a:cs typeface="Andalus" pitchFamily="18" charset="-78"/>
              </a:rPr>
              <a:t>Lifetime prevalence is approximately 08-11% for women.</a:t>
            </a:r>
          </a:p>
          <a:p>
            <a:r>
              <a:rPr lang="en-IN" dirty="0">
                <a:latin typeface="Andalus" pitchFamily="18" charset="-78"/>
                <a:cs typeface="Andalus" pitchFamily="18" charset="-78"/>
              </a:rPr>
              <a:t>Age trend for ulcer occurrence reveal declining rates in younger</a:t>
            </a:r>
          </a:p>
          <a:p>
            <a:r>
              <a:rPr lang="en-IN" dirty="0">
                <a:latin typeface="Andalus" pitchFamily="18" charset="-78"/>
                <a:cs typeface="Andalus" pitchFamily="18" charset="-78"/>
              </a:rPr>
              <a:t>men, particularly for duodenal ulcer, and increasing rates in older</a:t>
            </a:r>
          </a:p>
          <a:p>
            <a:r>
              <a:rPr lang="en-IN" dirty="0">
                <a:latin typeface="Andalus" pitchFamily="18" charset="-78"/>
                <a:cs typeface="Andalus" pitchFamily="18" charset="-78"/>
              </a:rPr>
              <a:t>women.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err="1">
                <a:latin typeface="Andalus" pitchFamily="18" charset="-78"/>
                <a:cs typeface="Andalus" pitchFamily="18" charset="-78"/>
              </a:rPr>
              <a:t>Etiology</a:t>
            </a:r>
            <a:endParaRPr lang="en-IN" dirty="0">
              <a:latin typeface="Andalus" pitchFamily="18" charset="-78"/>
              <a:cs typeface="Andalus" pitchFamily="18" charset="-78"/>
            </a:endParaRPr>
          </a:p>
          <a:p>
            <a:endParaRPr lang="en-IN" dirty="0">
              <a:latin typeface="Andalus" pitchFamily="18" charset="-78"/>
              <a:cs typeface="Andalus" pitchFamily="18" charset="-78"/>
            </a:endParaRPr>
          </a:p>
          <a:p>
            <a:r>
              <a:rPr lang="en-IN" dirty="0">
                <a:latin typeface="Andalus" pitchFamily="18" charset="-78"/>
                <a:cs typeface="Andalus" pitchFamily="18" charset="-78"/>
              </a:rPr>
              <a:t>Helicobacter pylori infection</a:t>
            </a:r>
          </a:p>
          <a:p>
            <a:endParaRPr lang="en-IN" dirty="0">
              <a:latin typeface="Andalus" pitchFamily="18" charset="-78"/>
              <a:cs typeface="Andalus" pitchFamily="18" charset="-78"/>
            </a:endParaRPr>
          </a:p>
          <a:p>
            <a:r>
              <a:rPr lang="en-IN" dirty="0">
                <a:latin typeface="Andalus" pitchFamily="18" charset="-78"/>
                <a:cs typeface="Andalus" pitchFamily="18" charset="-78"/>
              </a:rPr>
              <a:t>Consumption of NSAIDS</a:t>
            </a:r>
          </a:p>
          <a:p>
            <a:pPr>
              <a:buNone/>
            </a:pPr>
            <a:endParaRPr lang="en-IN" dirty="0">
              <a:latin typeface="Andalus" pitchFamily="18" charset="-78"/>
              <a:cs typeface="Andalus" pitchFamily="18" charset="-78"/>
            </a:endParaRPr>
          </a:p>
          <a:p>
            <a:r>
              <a:rPr lang="en-IN" dirty="0">
                <a:latin typeface="Andalus" pitchFamily="18" charset="-78"/>
                <a:cs typeface="Andalus" pitchFamily="18" charset="-78"/>
              </a:rPr>
              <a:t>Severe physiologic stress</a:t>
            </a:r>
          </a:p>
          <a:p>
            <a:endParaRPr lang="en-IN" dirty="0">
              <a:latin typeface="Andalus" pitchFamily="18" charset="-78"/>
              <a:cs typeface="Andalus" pitchFamily="18" charset="-78"/>
            </a:endParaRPr>
          </a:p>
          <a:p>
            <a:r>
              <a:rPr lang="en-IN" dirty="0" err="1">
                <a:latin typeface="Andalus" pitchFamily="18" charset="-78"/>
                <a:cs typeface="Andalus" pitchFamily="18" charset="-78"/>
              </a:rPr>
              <a:t>Hypersecretory</a:t>
            </a:r>
            <a:r>
              <a:rPr lang="en-IN" dirty="0">
                <a:latin typeface="Andalus" pitchFamily="18" charset="-78"/>
                <a:cs typeface="Andalus" pitchFamily="18" charset="-78"/>
              </a:rPr>
              <a:t> states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Symptoms</a:t>
            </a:r>
          </a:p>
          <a:p>
            <a:r>
              <a:rPr lang="en-IN" dirty="0" err="1">
                <a:latin typeface="Andalus" pitchFamily="18" charset="-78"/>
                <a:cs typeface="Andalus" pitchFamily="18" charset="-78"/>
              </a:rPr>
              <a:t>Epigastric</a:t>
            </a:r>
            <a:r>
              <a:rPr lang="en-IN" dirty="0">
                <a:latin typeface="Andalus" pitchFamily="18" charset="-78"/>
                <a:cs typeface="Andalus" pitchFamily="18" charset="-78"/>
              </a:rPr>
              <a:t> pain</a:t>
            </a:r>
          </a:p>
          <a:p>
            <a:r>
              <a:rPr lang="en-IN" dirty="0">
                <a:latin typeface="Andalus" pitchFamily="18" charset="-78"/>
                <a:cs typeface="Andalus" pitchFamily="18" charset="-78"/>
              </a:rPr>
              <a:t>Nausea</a:t>
            </a:r>
          </a:p>
          <a:p>
            <a:r>
              <a:rPr lang="en-IN" dirty="0">
                <a:latin typeface="Andalus" pitchFamily="18" charset="-78"/>
                <a:cs typeface="Andalus" pitchFamily="18" charset="-78"/>
              </a:rPr>
              <a:t>Vomiting</a:t>
            </a:r>
          </a:p>
          <a:p>
            <a:r>
              <a:rPr lang="en-IN" dirty="0" err="1">
                <a:latin typeface="Andalus" pitchFamily="18" charset="-78"/>
                <a:cs typeface="Andalus" pitchFamily="18" charset="-78"/>
              </a:rPr>
              <a:t>Dyspesia</a:t>
            </a:r>
            <a:endParaRPr lang="en-IN" dirty="0">
              <a:latin typeface="Andalus" pitchFamily="18" charset="-78"/>
              <a:cs typeface="Andalus" pitchFamily="18" charset="-78"/>
            </a:endParaRPr>
          </a:p>
          <a:p>
            <a:r>
              <a:rPr lang="en-IN" dirty="0">
                <a:latin typeface="Andalus" pitchFamily="18" charset="-78"/>
                <a:cs typeface="Andalus" pitchFamily="18" charset="-78"/>
              </a:rPr>
              <a:t>Heartburn</a:t>
            </a:r>
          </a:p>
          <a:p>
            <a:r>
              <a:rPr lang="en-IN" dirty="0">
                <a:latin typeface="Andalus" pitchFamily="18" charset="-78"/>
                <a:cs typeface="Andalus" pitchFamily="18" charset="-78"/>
              </a:rPr>
              <a:t>Chest discomfort</a:t>
            </a:r>
          </a:p>
          <a:p>
            <a:r>
              <a:rPr lang="en-IN" dirty="0">
                <a:latin typeface="Andalus" pitchFamily="18" charset="-78"/>
                <a:cs typeface="Andalus" pitchFamily="18" charset="-78"/>
              </a:rPr>
              <a:t>Anorexia, weight loss</a:t>
            </a:r>
          </a:p>
          <a:p>
            <a:r>
              <a:rPr lang="en-IN" dirty="0" err="1">
                <a:latin typeface="Andalus" pitchFamily="18" charset="-78"/>
                <a:cs typeface="Andalus" pitchFamily="18" charset="-78"/>
              </a:rPr>
              <a:t>Hematemesis</a:t>
            </a:r>
            <a:r>
              <a:rPr lang="en-IN" dirty="0">
                <a:latin typeface="Andalus" pitchFamily="18" charset="-78"/>
                <a:cs typeface="Andalus" pitchFamily="18" charset="-78"/>
              </a:rPr>
              <a:t> or </a:t>
            </a:r>
            <a:r>
              <a:rPr lang="en-IN" dirty="0" err="1">
                <a:latin typeface="Andalus" pitchFamily="18" charset="-78"/>
                <a:cs typeface="Andalus" pitchFamily="18" charset="-78"/>
              </a:rPr>
              <a:t>melena</a:t>
            </a:r>
            <a:endParaRPr lang="en-IN" dirty="0">
              <a:latin typeface="Andalus" pitchFamily="18" charset="-78"/>
              <a:cs typeface="Andalus" pitchFamily="18"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Signs</a:t>
            </a:r>
          </a:p>
          <a:p>
            <a:endParaRPr lang="en-IN" dirty="0">
              <a:latin typeface="Andalus" pitchFamily="18" charset="-78"/>
              <a:cs typeface="Andalus" pitchFamily="18" charset="-78"/>
            </a:endParaRPr>
          </a:p>
          <a:p>
            <a:r>
              <a:rPr lang="en-IN" dirty="0" err="1">
                <a:latin typeface="Andalus" pitchFamily="18" charset="-78"/>
                <a:cs typeface="Andalus" pitchFamily="18" charset="-78"/>
              </a:rPr>
              <a:t>Epigastric</a:t>
            </a:r>
            <a:r>
              <a:rPr lang="en-IN" dirty="0">
                <a:latin typeface="Andalus" pitchFamily="18" charset="-78"/>
                <a:cs typeface="Andalus" pitchFamily="18" charset="-78"/>
              </a:rPr>
              <a:t> tenderness</a:t>
            </a:r>
          </a:p>
          <a:p>
            <a:endParaRPr lang="en-IN" dirty="0">
              <a:latin typeface="Andalus" pitchFamily="18" charset="-78"/>
              <a:cs typeface="Andalus" pitchFamily="18" charset="-78"/>
            </a:endParaRPr>
          </a:p>
          <a:p>
            <a:r>
              <a:rPr lang="en-IN" dirty="0" err="1">
                <a:latin typeface="Andalus" pitchFamily="18" charset="-78"/>
                <a:cs typeface="Andalus" pitchFamily="18" charset="-78"/>
              </a:rPr>
              <a:t>Epigastric</a:t>
            </a:r>
            <a:r>
              <a:rPr lang="en-IN" dirty="0">
                <a:latin typeface="Andalus" pitchFamily="18" charset="-78"/>
                <a:cs typeface="Andalus" pitchFamily="18" charset="-78"/>
              </a:rPr>
              <a:t> pain</a:t>
            </a:r>
          </a:p>
          <a:p>
            <a:endParaRPr lang="en-IN" dirty="0">
              <a:latin typeface="Andalus" pitchFamily="18" charset="-78"/>
              <a:cs typeface="Andalus" pitchFamily="18" charset="-78"/>
            </a:endParaRPr>
          </a:p>
          <a:p>
            <a:r>
              <a:rPr lang="en-IN" dirty="0" err="1">
                <a:latin typeface="Andalus" pitchFamily="18" charset="-78"/>
                <a:cs typeface="Andalus" pitchFamily="18" charset="-78"/>
              </a:rPr>
              <a:t>Guaiac</a:t>
            </a:r>
            <a:r>
              <a:rPr lang="en-IN" dirty="0">
                <a:latin typeface="Andalus" pitchFamily="18" charset="-78"/>
                <a:cs typeface="Andalus" pitchFamily="18" charset="-78"/>
              </a:rPr>
              <a:t>-positive stool</a:t>
            </a:r>
          </a:p>
          <a:p>
            <a:endParaRPr lang="en-IN" dirty="0">
              <a:latin typeface="Andalus" pitchFamily="18" charset="-78"/>
              <a:cs typeface="Andalus" pitchFamily="18" charset="-78"/>
            </a:endParaRPr>
          </a:p>
          <a:p>
            <a:r>
              <a:rPr lang="en-IN" dirty="0">
                <a:latin typeface="Andalus" pitchFamily="18" charset="-78"/>
                <a:cs typeface="Andalus" pitchFamily="18" charset="-78"/>
              </a:rPr>
              <a:t>Succio0n splash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70000" lnSpcReduction="20000"/>
          </a:bodyPr>
          <a:lstStyle/>
          <a:p>
            <a:pPr>
              <a:buNone/>
            </a:pPr>
            <a:r>
              <a:rPr lang="en-IN" dirty="0"/>
              <a:t>	Differentials</a:t>
            </a:r>
          </a:p>
          <a:p>
            <a:r>
              <a:rPr lang="en-IN" dirty="0" err="1"/>
              <a:t>Biliary</a:t>
            </a:r>
            <a:r>
              <a:rPr lang="en-IN" dirty="0"/>
              <a:t> colic</a:t>
            </a:r>
          </a:p>
          <a:p>
            <a:r>
              <a:rPr lang="en-IN" dirty="0" err="1"/>
              <a:t>Cholecystitis</a:t>
            </a:r>
            <a:endParaRPr lang="en-IN" dirty="0"/>
          </a:p>
          <a:p>
            <a:r>
              <a:rPr lang="en-IN" dirty="0" err="1"/>
              <a:t>Cholelithiasis</a:t>
            </a:r>
            <a:endParaRPr lang="en-IN" dirty="0"/>
          </a:p>
          <a:p>
            <a:r>
              <a:rPr lang="en-IN" dirty="0"/>
              <a:t>Gastritis, Acute</a:t>
            </a:r>
          </a:p>
          <a:p>
            <a:r>
              <a:rPr lang="en-IN" dirty="0"/>
              <a:t>Gastritis, Chronic</a:t>
            </a:r>
          </a:p>
          <a:p>
            <a:r>
              <a:rPr lang="en-IN" dirty="0"/>
              <a:t>Gastro-</a:t>
            </a:r>
            <a:r>
              <a:rPr lang="en-IN" dirty="0" err="1"/>
              <a:t>esophageal</a:t>
            </a:r>
            <a:r>
              <a:rPr lang="en-IN" dirty="0"/>
              <a:t> reflux disease</a:t>
            </a:r>
          </a:p>
          <a:p>
            <a:r>
              <a:rPr lang="en-IN" dirty="0"/>
              <a:t>Mesenteric artery ischemia</a:t>
            </a:r>
          </a:p>
          <a:p>
            <a:r>
              <a:rPr lang="en-IN" dirty="0"/>
              <a:t>Myocardial ischemia</a:t>
            </a:r>
          </a:p>
          <a:p>
            <a:r>
              <a:rPr lang="en-IN" dirty="0"/>
              <a:t>Pancreatic cancer</a:t>
            </a:r>
          </a:p>
          <a:p>
            <a:r>
              <a:rPr lang="en-IN" dirty="0"/>
              <a:t>Pancreatitis, Acute</a:t>
            </a:r>
          </a:p>
          <a:p>
            <a:r>
              <a:rPr lang="en-IN" dirty="0"/>
              <a:t>Pancreatitis, Chronic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92500" lnSpcReduction="20000"/>
          </a:bodyPr>
          <a:lstStyle/>
          <a:p>
            <a:r>
              <a:rPr lang="en-IN" dirty="0">
                <a:latin typeface="Andalus" pitchFamily="18" charset="-78"/>
                <a:cs typeface="Andalus" pitchFamily="18" charset="-78"/>
              </a:rPr>
              <a:t>Work up</a:t>
            </a:r>
          </a:p>
          <a:p>
            <a:endParaRPr lang="en-IN" dirty="0">
              <a:latin typeface="Andalus" pitchFamily="18" charset="-78"/>
              <a:cs typeface="Andalus" pitchFamily="18" charset="-78"/>
            </a:endParaRPr>
          </a:p>
          <a:p>
            <a:r>
              <a:rPr lang="en-IN" dirty="0">
                <a:latin typeface="Andalus" pitchFamily="18" charset="-78"/>
                <a:cs typeface="Andalus" pitchFamily="18" charset="-78"/>
              </a:rPr>
              <a:t>Double contrast radiography</a:t>
            </a:r>
          </a:p>
          <a:p>
            <a:endParaRPr lang="en-IN" dirty="0">
              <a:latin typeface="Andalus" pitchFamily="18" charset="-78"/>
              <a:cs typeface="Andalus" pitchFamily="18" charset="-78"/>
            </a:endParaRPr>
          </a:p>
          <a:p>
            <a:r>
              <a:rPr lang="en-IN" dirty="0">
                <a:latin typeface="Andalus" pitchFamily="18" charset="-78"/>
                <a:cs typeface="Andalus" pitchFamily="18" charset="-78"/>
              </a:rPr>
              <a:t>Detection of H pylori infection</a:t>
            </a:r>
          </a:p>
          <a:p>
            <a:endParaRPr lang="en-IN" dirty="0">
              <a:latin typeface="Andalus" pitchFamily="18" charset="-78"/>
              <a:cs typeface="Andalus" pitchFamily="18" charset="-78"/>
            </a:endParaRPr>
          </a:p>
          <a:p>
            <a:r>
              <a:rPr lang="en-IN" dirty="0">
                <a:latin typeface="Andalus" pitchFamily="18" charset="-78"/>
                <a:cs typeface="Andalus" pitchFamily="18" charset="-78"/>
              </a:rPr>
              <a:t>Endoscopic test</a:t>
            </a:r>
          </a:p>
          <a:p>
            <a:endParaRPr lang="en-IN" dirty="0">
              <a:latin typeface="Andalus" pitchFamily="18" charset="-78"/>
              <a:cs typeface="Andalus" pitchFamily="18" charset="-78"/>
            </a:endParaRPr>
          </a:p>
          <a:p>
            <a:r>
              <a:rPr lang="en-IN" dirty="0">
                <a:latin typeface="Andalus" pitchFamily="18" charset="-78"/>
                <a:cs typeface="Andalus" pitchFamily="18" charset="-78"/>
              </a:rPr>
              <a:t>Serum </a:t>
            </a:r>
            <a:r>
              <a:rPr lang="en-IN" dirty="0" err="1">
                <a:latin typeface="Andalus" pitchFamily="18" charset="-78"/>
                <a:cs typeface="Andalus" pitchFamily="18" charset="-78"/>
              </a:rPr>
              <a:t>gastrin</a:t>
            </a:r>
            <a:endParaRPr lang="en-IN" dirty="0">
              <a:latin typeface="Andalus" pitchFamily="18" charset="-78"/>
              <a:cs typeface="Andalus" pitchFamily="18"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lnSpcReduction="10000"/>
          </a:bodyPr>
          <a:lstStyle/>
          <a:p>
            <a:r>
              <a:rPr lang="en-IN" dirty="0">
                <a:latin typeface="Andalus" pitchFamily="18" charset="-78"/>
                <a:cs typeface="Andalus" pitchFamily="18" charset="-78"/>
              </a:rPr>
              <a:t>Medical treatment</a:t>
            </a:r>
          </a:p>
          <a:p>
            <a:endParaRPr lang="en-IN" dirty="0">
              <a:latin typeface="Andalus" pitchFamily="18" charset="-78"/>
              <a:cs typeface="Andalus" pitchFamily="18" charset="-78"/>
            </a:endParaRPr>
          </a:p>
          <a:p>
            <a:r>
              <a:rPr lang="en-IN" dirty="0">
                <a:latin typeface="Andalus" pitchFamily="18" charset="-78"/>
                <a:cs typeface="Andalus" pitchFamily="18" charset="-78"/>
              </a:rPr>
              <a:t>H pylori eradication: Dual/triple therapy</a:t>
            </a:r>
          </a:p>
          <a:p>
            <a:r>
              <a:rPr lang="en-IN" dirty="0">
                <a:latin typeface="Andalus" pitchFamily="18" charset="-78"/>
                <a:cs typeface="Andalus" pitchFamily="18" charset="-78"/>
              </a:rPr>
              <a:t>Cessation of NSAIDs</a:t>
            </a:r>
          </a:p>
          <a:p>
            <a:r>
              <a:rPr lang="en-IN" dirty="0">
                <a:latin typeface="Andalus" pitchFamily="18" charset="-78"/>
                <a:cs typeface="Andalus" pitchFamily="18" charset="-78"/>
              </a:rPr>
              <a:t>H2 receptor antagonists</a:t>
            </a:r>
          </a:p>
          <a:p>
            <a:r>
              <a:rPr lang="en-IN" dirty="0">
                <a:latin typeface="Andalus" pitchFamily="18" charset="-78"/>
                <a:cs typeface="Andalus" pitchFamily="18" charset="-78"/>
              </a:rPr>
              <a:t>Proton pump inhibitors</a:t>
            </a:r>
          </a:p>
          <a:p>
            <a:r>
              <a:rPr lang="en-IN" dirty="0">
                <a:latin typeface="Andalus" pitchFamily="18" charset="-78"/>
                <a:cs typeface="Andalus" pitchFamily="18" charset="-78"/>
              </a:rPr>
              <a:t>Prostaglandins</a:t>
            </a:r>
          </a:p>
          <a:p>
            <a:r>
              <a:rPr lang="en-IN" dirty="0" err="1">
                <a:latin typeface="Andalus" pitchFamily="18" charset="-78"/>
                <a:cs typeface="Andalus" pitchFamily="18" charset="-78"/>
              </a:rPr>
              <a:t>Sucralfate</a:t>
            </a:r>
            <a:endParaRPr lang="en-IN" dirty="0">
              <a:latin typeface="Andalus" pitchFamily="18" charset="-78"/>
              <a:cs typeface="Andalus" pitchFamily="18"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fontScale="70000" lnSpcReduction="20000"/>
          </a:bodyPr>
          <a:lstStyle/>
          <a:p>
            <a:r>
              <a:rPr lang="en-IN" dirty="0">
                <a:latin typeface="Andalus" pitchFamily="18" charset="-78"/>
                <a:cs typeface="Andalus" pitchFamily="18" charset="-78"/>
              </a:rPr>
              <a:t>FDA-Approved Treatment Regimes</a:t>
            </a:r>
          </a:p>
          <a:p>
            <a:r>
              <a:rPr lang="en-IN" dirty="0">
                <a:latin typeface="Andalus" pitchFamily="18" charset="-78"/>
                <a:cs typeface="Andalus" pitchFamily="18" charset="-78"/>
              </a:rPr>
              <a:t>for H pylori infection</a:t>
            </a:r>
          </a:p>
          <a:p>
            <a:endParaRPr lang="en-IN" dirty="0">
              <a:latin typeface="Andalus" pitchFamily="18" charset="-78"/>
              <a:cs typeface="Andalus" pitchFamily="18" charset="-78"/>
            </a:endParaRPr>
          </a:p>
          <a:p>
            <a:r>
              <a:rPr lang="en-IN" dirty="0" err="1">
                <a:latin typeface="Andalus" pitchFamily="18" charset="-78"/>
                <a:cs typeface="Andalus" pitchFamily="18" charset="-78"/>
              </a:rPr>
              <a:t>Omeprazole</a:t>
            </a:r>
            <a:r>
              <a:rPr lang="en-IN" dirty="0">
                <a:latin typeface="Andalus" pitchFamily="18" charset="-78"/>
                <a:cs typeface="Andalus" pitchFamily="18" charset="-78"/>
              </a:rPr>
              <a:t> 20 mg BID + </a:t>
            </a:r>
            <a:r>
              <a:rPr lang="en-IN" dirty="0" err="1">
                <a:latin typeface="Andalus" pitchFamily="18" charset="-78"/>
                <a:cs typeface="Andalus" pitchFamily="18" charset="-78"/>
              </a:rPr>
              <a:t>Clarithromycin</a:t>
            </a:r>
            <a:r>
              <a:rPr lang="en-IN" dirty="0">
                <a:latin typeface="Andalus" pitchFamily="18" charset="-78"/>
                <a:cs typeface="Andalus" pitchFamily="18" charset="-78"/>
              </a:rPr>
              <a:t> 500 mg BID +</a:t>
            </a:r>
          </a:p>
          <a:p>
            <a:r>
              <a:rPr lang="en-IN" dirty="0">
                <a:latin typeface="Andalus" pitchFamily="18" charset="-78"/>
                <a:cs typeface="Andalus" pitchFamily="18" charset="-78"/>
              </a:rPr>
              <a:t>Amoxicillin 1 g BID for 10 days</a:t>
            </a:r>
          </a:p>
          <a:p>
            <a:endParaRPr lang="en-IN" dirty="0">
              <a:latin typeface="Andalus" pitchFamily="18" charset="-78"/>
              <a:cs typeface="Andalus" pitchFamily="18" charset="-78"/>
            </a:endParaRPr>
          </a:p>
          <a:p>
            <a:r>
              <a:rPr lang="en-IN" dirty="0" err="1">
                <a:latin typeface="Andalus" pitchFamily="18" charset="-78"/>
                <a:cs typeface="Andalus" pitchFamily="18" charset="-78"/>
              </a:rPr>
              <a:t>Lansoprazole</a:t>
            </a:r>
            <a:r>
              <a:rPr lang="en-IN" dirty="0">
                <a:latin typeface="Andalus" pitchFamily="18" charset="-78"/>
                <a:cs typeface="Andalus" pitchFamily="18" charset="-78"/>
              </a:rPr>
              <a:t> 30 mg BID + </a:t>
            </a:r>
            <a:r>
              <a:rPr lang="en-IN" dirty="0" err="1">
                <a:latin typeface="Andalus" pitchFamily="18" charset="-78"/>
                <a:cs typeface="Andalus" pitchFamily="18" charset="-78"/>
              </a:rPr>
              <a:t>Clarithromycin</a:t>
            </a:r>
            <a:r>
              <a:rPr lang="en-IN" dirty="0">
                <a:latin typeface="Andalus" pitchFamily="18" charset="-78"/>
                <a:cs typeface="Andalus" pitchFamily="18" charset="-78"/>
              </a:rPr>
              <a:t> 500 mg BID +</a:t>
            </a:r>
          </a:p>
          <a:p>
            <a:r>
              <a:rPr lang="en-IN" dirty="0">
                <a:latin typeface="Andalus" pitchFamily="18" charset="-78"/>
                <a:cs typeface="Andalus" pitchFamily="18" charset="-78"/>
              </a:rPr>
              <a:t>Amoxicillin 1 g BID for 10 days</a:t>
            </a:r>
          </a:p>
          <a:p>
            <a:endParaRPr lang="en-IN" dirty="0">
              <a:latin typeface="Andalus" pitchFamily="18" charset="-78"/>
              <a:cs typeface="Andalus" pitchFamily="18" charset="-78"/>
            </a:endParaRPr>
          </a:p>
          <a:p>
            <a:r>
              <a:rPr lang="en-IN" dirty="0">
                <a:latin typeface="Andalus" pitchFamily="18" charset="-78"/>
                <a:cs typeface="Andalus" pitchFamily="18" charset="-78"/>
              </a:rPr>
              <a:t>Bismuth subsalicylate (</a:t>
            </a:r>
            <a:r>
              <a:rPr lang="en-IN" dirty="0" err="1">
                <a:latin typeface="Andalus" pitchFamily="18" charset="-78"/>
                <a:cs typeface="Andalus" pitchFamily="18" charset="-78"/>
              </a:rPr>
              <a:t>Pepto</a:t>
            </a:r>
            <a:r>
              <a:rPr lang="en-IN" dirty="0">
                <a:latin typeface="Andalus" pitchFamily="18" charset="-78"/>
                <a:cs typeface="Andalus" pitchFamily="18" charset="-78"/>
              </a:rPr>
              <a:t> </a:t>
            </a:r>
            <a:r>
              <a:rPr lang="en-IN" dirty="0" err="1">
                <a:latin typeface="Andalus" pitchFamily="18" charset="-78"/>
                <a:cs typeface="Andalus" pitchFamily="18" charset="-78"/>
              </a:rPr>
              <a:t>Bismol</a:t>
            </a:r>
            <a:r>
              <a:rPr lang="en-IN" dirty="0">
                <a:latin typeface="Andalus" pitchFamily="18" charset="-78"/>
                <a:cs typeface="Andalus" pitchFamily="18" charset="-78"/>
              </a:rPr>
              <a:t>) 525 mg QID +</a:t>
            </a:r>
          </a:p>
          <a:p>
            <a:r>
              <a:rPr lang="en-IN" dirty="0" err="1">
                <a:latin typeface="Andalus" pitchFamily="18" charset="-78"/>
                <a:cs typeface="Andalus" pitchFamily="18" charset="-78"/>
              </a:rPr>
              <a:t>Metronidazole</a:t>
            </a:r>
            <a:r>
              <a:rPr lang="en-IN" dirty="0">
                <a:latin typeface="Andalus" pitchFamily="18" charset="-78"/>
                <a:cs typeface="Andalus" pitchFamily="18" charset="-78"/>
              </a:rPr>
              <a:t> 250 mg QID + Tetracycline 500 mg QID * 14</a:t>
            </a:r>
          </a:p>
          <a:p>
            <a:r>
              <a:rPr lang="en-IN" dirty="0">
                <a:latin typeface="Andalus" pitchFamily="18" charset="-78"/>
                <a:cs typeface="Andalus" pitchFamily="18" charset="-78"/>
              </a:rPr>
              <a:t>days + H receptor antagonist * 4 weeks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sp>
        <p:nvSpPr>
          <p:cNvPr id="3" name="Content Placeholder 2"/>
          <p:cNvSpPr>
            <a:spLocks noGrp="1"/>
          </p:cNvSpPr>
          <p:nvPr>
            <p:ph idx="1"/>
          </p:nvPr>
        </p:nvSpPr>
        <p:spPr/>
        <p:txBody>
          <a:bodyPr>
            <a:normAutofit/>
          </a:bodyPr>
          <a:lstStyle/>
          <a:p>
            <a:pPr>
              <a:buNone/>
            </a:pPr>
            <a:r>
              <a:rPr lang="en-IN" dirty="0"/>
              <a:t>	</a:t>
            </a:r>
            <a:r>
              <a:rPr lang="en-IN" dirty="0">
                <a:latin typeface="Andalus" pitchFamily="18" charset="-78"/>
                <a:cs typeface="Andalus" pitchFamily="18" charset="-78"/>
              </a:rPr>
              <a:t>Complications</a:t>
            </a:r>
          </a:p>
          <a:p>
            <a:r>
              <a:rPr lang="en-IN" dirty="0">
                <a:latin typeface="Andalus" pitchFamily="18" charset="-78"/>
                <a:cs typeface="Andalus" pitchFamily="18" charset="-78"/>
              </a:rPr>
              <a:t>Haemorrhage</a:t>
            </a:r>
          </a:p>
          <a:p>
            <a:r>
              <a:rPr lang="en-IN" dirty="0">
                <a:latin typeface="Andalus" pitchFamily="18" charset="-78"/>
                <a:cs typeface="Andalus" pitchFamily="18" charset="-78"/>
              </a:rPr>
              <a:t>Confined perforation</a:t>
            </a:r>
          </a:p>
          <a:p>
            <a:r>
              <a:rPr lang="en-IN" dirty="0">
                <a:latin typeface="Andalus" pitchFamily="18" charset="-78"/>
                <a:cs typeface="Andalus" pitchFamily="18" charset="-78"/>
              </a:rPr>
              <a:t>Open perforation</a:t>
            </a:r>
          </a:p>
          <a:p>
            <a:r>
              <a:rPr lang="en-IN" dirty="0">
                <a:latin typeface="Andalus" pitchFamily="18" charset="-78"/>
                <a:cs typeface="Andalus" pitchFamily="18" charset="-78"/>
              </a:rPr>
              <a:t>Gastric outlet obstruction</a:t>
            </a:r>
          </a:p>
          <a:p>
            <a:r>
              <a:rPr lang="en-IN" dirty="0">
                <a:latin typeface="Andalus" pitchFamily="18" charset="-78"/>
                <a:cs typeface="Andalus" pitchFamily="18" charset="-78"/>
              </a:rPr>
              <a:t>Recurrence</a:t>
            </a:r>
          </a:p>
          <a:p>
            <a:r>
              <a:rPr lang="en-IN" dirty="0">
                <a:latin typeface="Andalus" pitchFamily="18" charset="-78"/>
                <a:cs typeface="Andalus" pitchFamily="18" charset="-78"/>
              </a:rPr>
              <a:t>Stomach cancer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graphicFrame>
        <p:nvGraphicFramePr>
          <p:cNvPr id="4" name="Content Placeholder 3"/>
          <p:cNvGraphicFramePr>
            <a:graphicFrameLocks noGrp="1"/>
          </p:cNvGraphicFramePr>
          <p:nvPr>
            <p:ph idx="1"/>
          </p:nvPr>
        </p:nvGraphicFramePr>
        <p:xfrm>
          <a:off x="457200" y="1600200"/>
          <a:ext cx="8229600" cy="3444240"/>
        </p:xfrm>
        <a:graphic>
          <a:graphicData uri="http://schemas.openxmlformats.org/drawingml/2006/table">
            <a:tbl>
              <a:tblPr firstRow="1" bandRow="1">
                <a:tableStyleId>{21E4AEA4-8DFA-4A89-87EB-49C32662AFE0}</a:tableStyleId>
              </a:tblPr>
              <a:tblGrid>
                <a:gridCol w="828652">
                  <a:extLst>
                    <a:ext uri="{9D8B030D-6E8A-4147-A177-3AD203B41FA5}">
                      <a16:colId xmlns:a16="http://schemas.microsoft.com/office/drawing/2014/main" val="20000"/>
                    </a:ext>
                  </a:extLst>
                </a:gridCol>
                <a:gridCol w="1714512">
                  <a:extLst>
                    <a:ext uri="{9D8B030D-6E8A-4147-A177-3AD203B41FA5}">
                      <a16:colId xmlns:a16="http://schemas.microsoft.com/office/drawing/2014/main" val="20001"/>
                    </a:ext>
                  </a:extLst>
                </a:gridCol>
                <a:gridCol w="3214710">
                  <a:extLst>
                    <a:ext uri="{9D8B030D-6E8A-4147-A177-3AD203B41FA5}">
                      <a16:colId xmlns:a16="http://schemas.microsoft.com/office/drawing/2014/main" val="20002"/>
                    </a:ext>
                  </a:extLst>
                </a:gridCol>
                <a:gridCol w="2471726">
                  <a:extLst>
                    <a:ext uri="{9D8B030D-6E8A-4147-A177-3AD203B41FA5}">
                      <a16:colId xmlns:a16="http://schemas.microsoft.com/office/drawing/2014/main" val="20003"/>
                    </a:ext>
                  </a:extLst>
                </a:gridCol>
              </a:tblGrid>
              <a:tr h="370840">
                <a:tc>
                  <a:txBody>
                    <a:bodyPr/>
                    <a:lstStyle/>
                    <a:p>
                      <a:r>
                        <a:rPr lang="en-US" dirty="0"/>
                        <a:t>SL</a:t>
                      </a:r>
                      <a:r>
                        <a:rPr lang="en-US" baseline="0" dirty="0"/>
                        <a:t> NO</a:t>
                      </a:r>
                    </a:p>
                  </a:txBody>
                  <a:tcPr/>
                </a:tc>
                <a:tc>
                  <a:txBody>
                    <a:bodyPr/>
                    <a:lstStyle/>
                    <a:p>
                      <a:r>
                        <a:rPr lang="en-US" dirty="0"/>
                        <a:t>Name of the medicine</a:t>
                      </a:r>
                      <a:endParaRPr lang="en-IN" dirty="0"/>
                    </a:p>
                  </a:txBody>
                  <a:tcPr/>
                </a:tc>
                <a:tc>
                  <a:txBody>
                    <a:bodyPr/>
                    <a:lstStyle/>
                    <a:p>
                      <a:r>
                        <a:rPr lang="en-US" dirty="0"/>
                        <a:t>Chief </a:t>
                      </a:r>
                      <a:r>
                        <a:rPr lang="en-US" dirty="0" err="1"/>
                        <a:t>ingradiants</a:t>
                      </a:r>
                      <a:endParaRPr lang="en-IN" dirty="0"/>
                    </a:p>
                  </a:txBody>
                  <a:tcPr/>
                </a:tc>
                <a:tc>
                  <a:txBody>
                    <a:bodyPr/>
                    <a:lstStyle/>
                    <a:p>
                      <a:r>
                        <a:rPr lang="en-US" dirty="0"/>
                        <a:t>indication</a:t>
                      </a:r>
                      <a:endParaRPr lang="en-IN" dirty="0"/>
                    </a:p>
                  </a:txBody>
                  <a:tcPr/>
                </a:tc>
                <a:extLst>
                  <a:ext uri="{0D108BD9-81ED-4DB2-BD59-A6C34878D82A}">
                    <a16:rowId xmlns:a16="http://schemas.microsoft.com/office/drawing/2014/main" val="10000"/>
                  </a:ext>
                </a:extLst>
              </a:tr>
              <a:tr h="370840">
                <a:tc>
                  <a:txBody>
                    <a:bodyPr/>
                    <a:lstStyle/>
                    <a:p>
                      <a:r>
                        <a:rPr lang="en-US" dirty="0"/>
                        <a:t>01</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Andalus" pitchFamily="18" charset="-78"/>
                          <a:cs typeface="Andalus" pitchFamily="18" charset="-78"/>
                        </a:rPr>
                        <a:t>AVIPATTIKARA</a:t>
                      </a:r>
                      <a:r>
                        <a:rPr lang="en-US" sz="1600" baseline="0" dirty="0">
                          <a:latin typeface="Andalus" pitchFamily="18" charset="-78"/>
                          <a:cs typeface="Andalus" pitchFamily="18" charset="-78"/>
                        </a:rPr>
                        <a:t> CHOORNA</a:t>
                      </a:r>
                      <a:endParaRPr lang="en-IN" sz="1600" dirty="0">
                        <a:latin typeface="Andalus" pitchFamily="18" charset="-78"/>
                        <a:cs typeface="Andalus" pitchFamily="18" charset="-78"/>
                      </a:endParaRPr>
                    </a:p>
                  </a:txBody>
                  <a:tcPr/>
                </a:tc>
                <a:tc>
                  <a:txBody>
                    <a:bodyPr/>
                    <a:lstStyle/>
                    <a:p>
                      <a:r>
                        <a:rPr lang="en-US" dirty="0" err="1"/>
                        <a:t>Triphala</a:t>
                      </a:r>
                      <a:r>
                        <a:rPr lang="en-US" dirty="0"/>
                        <a:t>, </a:t>
                      </a:r>
                      <a:r>
                        <a:rPr lang="en-US" dirty="0" err="1"/>
                        <a:t>trikatu</a:t>
                      </a:r>
                      <a:r>
                        <a:rPr lang="en-US" dirty="0"/>
                        <a:t>, </a:t>
                      </a:r>
                      <a:r>
                        <a:rPr lang="en-US" dirty="0" err="1"/>
                        <a:t>mustha</a:t>
                      </a:r>
                      <a:r>
                        <a:rPr lang="en-US" dirty="0"/>
                        <a:t>, bid </a:t>
                      </a:r>
                      <a:r>
                        <a:rPr lang="en-US" dirty="0" err="1"/>
                        <a:t>lavana</a:t>
                      </a:r>
                      <a:r>
                        <a:rPr lang="en-US" dirty="0"/>
                        <a:t>, </a:t>
                      </a:r>
                      <a:r>
                        <a:rPr lang="en-US" dirty="0" err="1"/>
                        <a:t>bidanga</a:t>
                      </a:r>
                      <a:r>
                        <a:rPr lang="en-US" dirty="0"/>
                        <a:t>,</a:t>
                      </a:r>
                      <a:r>
                        <a:rPr lang="en-US" baseline="0" dirty="0"/>
                        <a:t> </a:t>
                      </a:r>
                      <a:r>
                        <a:rPr lang="en-US" baseline="0" dirty="0" err="1"/>
                        <a:t>ela</a:t>
                      </a:r>
                      <a:r>
                        <a:rPr lang="en-US" baseline="0" dirty="0"/>
                        <a:t>, </a:t>
                      </a:r>
                      <a:r>
                        <a:rPr lang="en-US" baseline="0" dirty="0" err="1"/>
                        <a:t>patra</a:t>
                      </a:r>
                      <a:r>
                        <a:rPr lang="en-US" baseline="0" dirty="0"/>
                        <a:t>, </a:t>
                      </a:r>
                      <a:r>
                        <a:rPr lang="en-US" baseline="0" dirty="0" err="1"/>
                        <a:t>nisotha</a:t>
                      </a:r>
                      <a:r>
                        <a:rPr lang="en-US" baseline="0" dirty="0"/>
                        <a:t>. sugar</a:t>
                      </a:r>
                      <a:endParaRPr lang="en-IN" dirty="0"/>
                    </a:p>
                  </a:txBody>
                  <a:tcPr/>
                </a:tc>
                <a:tc>
                  <a:txBody>
                    <a:bodyPr/>
                    <a:lstStyle/>
                    <a:p>
                      <a:r>
                        <a:rPr lang="en-US" dirty="0" err="1"/>
                        <a:t>Malamutra</a:t>
                      </a:r>
                      <a:r>
                        <a:rPr lang="en-US" dirty="0"/>
                        <a:t> </a:t>
                      </a:r>
                      <a:r>
                        <a:rPr lang="en-US" dirty="0" err="1"/>
                        <a:t>vivandha,agnimandya</a:t>
                      </a:r>
                      <a:r>
                        <a:rPr lang="en-US" dirty="0"/>
                        <a:t> </a:t>
                      </a:r>
                      <a:r>
                        <a:rPr lang="en-US" dirty="0" err="1"/>
                        <a:t>roga</a:t>
                      </a:r>
                      <a:r>
                        <a:rPr lang="en-US" dirty="0"/>
                        <a:t>,</a:t>
                      </a:r>
                      <a:r>
                        <a:rPr lang="en-US" baseline="0" dirty="0"/>
                        <a:t> </a:t>
                      </a:r>
                      <a:r>
                        <a:rPr lang="en-US" baseline="0" dirty="0" err="1"/>
                        <a:t>prameha</a:t>
                      </a:r>
                      <a:r>
                        <a:rPr lang="en-US" baseline="0" dirty="0"/>
                        <a:t>, </a:t>
                      </a:r>
                      <a:r>
                        <a:rPr lang="en-US" baseline="0" dirty="0" err="1"/>
                        <a:t>arsa</a:t>
                      </a:r>
                      <a:r>
                        <a:rPr lang="en-US" baseline="0" dirty="0"/>
                        <a:t>.</a:t>
                      </a:r>
                      <a:endParaRPr lang="en-IN" dirty="0"/>
                    </a:p>
                  </a:txBody>
                  <a:tcPr/>
                </a:tc>
                <a:extLst>
                  <a:ext uri="{0D108BD9-81ED-4DB2-BD59-A6C34878D82A}">
                    <a16:rowId xmlns:a16="http://schemas.microsoft.com/office/drawing/2014/main" val="10001"/>
                  </a:ext>
                </a:extLst>
              </a:tr>
              <a:tr h="370840">
                <a:tc>
                  <a:txBody>
                    <a:bodyPr/>
                    <a:lstStyle/>
                    <a:p>
                      <a:r>
                        <a:rPr lang="en-US" dirty="0"/>
                        <a:t>02</a:t>
                      </a:r>
                      <a:endParaRPr lang="en-IN" dirty="0"/>
                    </a:p>
                  </a:txBody>
                  <a:tcPr/>
                </a:tc>
                <a:tc>
                  <a:txBody>
                    <a:bodyPr/>
                    <a:lstStyle/>
                    <a:p>
                      <a:r>
                        <a:rPr lang="en-US" sz="2000" dirty="0"/>
                        <a:t>LEELAVILAS RASA</a:t>
                      </a:r>
                      <a:endParaRPr lang="en-IN" sz="2000" dirty="0"/>
                    </a:p>
                  </a:txBody>
                  <a:tcPr/>
                </a:tc>
                <a:tc>
                  <a:txBody>
                    <a:bodyPr/>
                    <a:lstStyle/>
                    <a:p>
                      <a:r>
                        <a:rPr lang="en-US" dirty="0" err="1"/>
                        <a:t>Parada</a:t>
                      </a:r>
                      <a:r>
                        <a:rPr lang="en-US" dirty="0"/>
                        <a:t>, </a:t>
                      </a:r>
                      <a:r>
                        <a:rPr lang="en-US" dirty="0" err="1"/>
                        <a:t>gandhak</a:t>
                      </a:r>
                      <a:r>
                        <a:rPr lang="en-US" dirty="0"/>
                        <a:t>, </a:t>
                      </a:r>
                      <a:r>
                        <a:rPr lang="en-US" dirty="0" err="1"/>
                        <a:t>abhraka</a:t>
                      </a:r>
                      <a:r>
                        <a:rPr lang="en-US" dirty="0"/>
                        <a:t>, </a:t>
                      </a:r>
                      <a:r>
                        <a:rPr lang="en-US" dirty="0" err="1"/>
                        <a:t>tramra</a:t>
                      </a:r>
                      <a:r>
                        <a:rPr lang="en-US" dirty="0"/>
                        <a:t> </a:t>
                      </a:r>
                      <a:r>
                        <a:rPr lang="en-US" dirty="0" err="1"/>
                        <a:t>bhasma</a:t>
                      </a:r>
                      <a:r>
                        <a:rPr lang="en-US" dirty="0"/>
                        <a:t>, </a:t>
                      </a:r>
                      <a:r>
                        <a:rPr lang="en-US" dirty="0" err="1"/>
                        <a:t>louha</a:t>
                      </a:r>
                      <a:r>
                        <a:rPr lang="en-US" dirty="0"/>
                        <a:t> </a:t>
                      </a:r>
                      <a:r>
                        <a:rPr lang="en-US" dirty="0" err="1"/>
                        <a:t>bhasma</a:t>
                      </a:r>
                      <a:r>
                        <a:rPr lang="en-US" dirty="0"/>
                        <a:t>,</a:t>
                      </a:r>
                    </a:p>
                    <a:p>
                      <a:r>
                        <a:rPr lang="en-US" dirty="0" err="1"/>
                        <a:t>Amalaki</a:t>
                      </a:r>
                      <a:r>
                        <a:rPr lang="en-US" dirty="0"/>
                        <a:t>, </a:t>
                      </a:r>
                      <a:r>
                        <a:rPr lang="en-US" dirty="0" err="1"/>
                        <a:t>beheda</a:t>
                      </a:r>
                      <a:r>
                        <a:rPr lang="en-US" dirty="0"/>
                        <a:t>, </a:t>
                      </a:r>
                      <a:r>
                        <a:rPr lang="en-US" dirty="0" err="1"/>
                        <a:t>bhrungaraj</a:t>
                      </a:r>
                      <a:r>
                        <a:rPr lang="en-US" baseline="0" dirty="0"/>
                        <a:t> </a:t>
                      </a:r>
                      <a:r>
                        <a:rPr lang="en-US" baseline="0" dirty="0" err="1"/>
                        <a:t>swaras</a:t>
                      </a:r>
                      <a:endParaRPr lang="en-IN" dirty="0"/>
                    </a:p>
                  </a:txBody>
                  <a:tcPr/>
                </a:tc>
                <a:tc>
                  <a:txBody>
                    <a:bodyPr/>
                    <a:lstStyle/>
                    <a:p>
                      <a:r>
                        <a:rPr lang="en-US" dirty="0" err="1"/>
                        <a:t>Vamana</a:t>
                      </a:r>
                      <a:r>
                        <a:rPr lang="en-US" dirty="0"/>
                        <a:t>, </a:t>
                      </a:r>
                      <a:r>
                        <a:rPr lang="en-US" dirty="0" err="1"/>
                        <a:t>shula</a:t>
                      </a:r>
                      <a:r>
                        <a:rPr lang="en-US" dirty="0"/>
                        <a:t>, </a:t>
                      </a:r>
                      <a:r>
                        <a:rPr lang="en-US" dirty="0" err="1"/>
                        <a:t>hridaya</a:t>
                      </a:r>
                      <a:r>
                        <a:rPr lang="en-US" dirty="0"/>
                        <a:t> </a:t>
                      </a:r>
                      <a:r>
                        <a:rPr lang="en-US" dirty="0" err="1"/>
                        <a:t>dahakasta</a:t>
                      </a:r>
                      <a:endParaRPr lang="en-IN" dirty="0"/>
                    </a:p>
                  </a:txBody>
                  <a:tcPr/>
                </a:tc>
                <a:extLst>
                  <a:ext uri="{0D108BD9-81ED-4DB2-BD59-A6C34878D82A}">
                    <a16:rowId xmlns:a16="http://schemas.microsoft.com/office/drawing/2014/main" val="10002"/>
                  </a:ext>
                </a:extLst>
              </a:tr>
              <a:tr h="370840">
                <a:tc>
                  <a:txBody>
                    <a:bodyPr/>
                    <a:lstStyle/>
                    <a:p>
                      <a:r>
                        <a:rPr lang="en-US" dirty="0"/>
                        <a:t>03</a:t>
                      </a:r>
                      <a:endParaRPr lang="en-IN" dirty="0"/>
                    </a:p>
                  </a:txBody>
                  <a:tcPr/>
                </a:tc>
                <a:tc>
                  <a:txBody>
                    <a:bodyPr/>
                    <a:lstStyle/>
                    <a:p>
                      <a:r>
                        <a:rPr lang="en-US" sz="2000" dirty="0">
                          <a:latin typeface="Andalus" pitchFamily="18" charset="-78"/>
                          <a:cs typeface="Andalus" pitchFamily="18" charset="-78"/>
                        </a:rPr>
                        <a:t>AMLAPITTANTAKA LAUHA</a:t>
                      </a:r>
                      <a:endParaRPr lang="en-IN" sz="2000" dirty="0">
                        <a:latin typeface="Andalus" pitchFamily="18" charset="-78"/>
                        <a:cs typeface="Andalus" pitchFamily="18" charset="-78"/>
                      </a:endParaRPr>
                    </a:p>
                  </a:txBody>
                  <a:tcPr/>
                </a:tc>
                <a:tc>
                  <a:txBody>
                    <a:bodyPr/>
                    <a:lstStyle/>
                    <a:p>
                      <a:r>
                        <a:rPr lang="en-US" dirty="0"/>
                        <a:t>Rasa </a:t>
                      </a:r>
                      <a:r>
                        <a:rPr lang="en-US" dirty="0" err="1"/>
                        <a:t>sindura</a:t>
                      </a:r>
                      <a:r>
                        <a:rPr lang="en-US" dirty="0"/>
                        <a:t>, </a:t>
                      </a:r>
                      <a:r>
                        <a:rPr lang="en-US" dirty="0" err="1"/>
                        <a:t>tamra</a:t>
                      </a:r>
                      <a:r>
                        <a:rPr lang="en-US" dirty="0"/>
                        <a:t> </a:t>
                      </a:r>
                      <a:r>
                        <a:rPr lang="en-US" dirty="0" err="1"/>
                        <a:t>bhasma</a:t>
                      </a:r>
                      <a:r>
                        <a:rPr lang="en-US" dirty="0"/>
                        <a:t>, </a:t>
                      </a:r>
                      <a:r>
                        <a:rPr lang="en-US" dirty="0" err="1"/>
                        <a:t>louha</a:t>
                      </a:r>
                      <a:r>
                        <a:rPr lang="en-US" dirty="0"/>
                        <a:t> </a:t>
                      </a:r>
                      <a:r>
                        <a:rPr lang="en-US" dirty="0" err="1"/>
                        <a:t>bhasma</a:t>
                      </a:r>
                      <a:r>
                        <a:rPr lang="en-US" dirty="0"/>
                        <a:t>, </a:t>
                      </a:r>
                      <a:r>
                        <a:rPr lang="en-US" dirty="0" err="1"/>
                        <a:t>haritaki</a:t>
                      </a:r>
                      <a:r>
                        <a:rPr lang="en-US" dirty="0"/>
                        <a:t> </a:t>
                      </a:r>
                      <a:r>
                        <a:rPr lang="en-US" dirty="0" err="1"/>
                        <a:t>choorna</a:t>
                      </a:r>
                      <a:r>
                        <a:rPr lang="en-US" dirty="0"/>
                        <a:t>.</a:t>
                      </a:r>
                      <a:endParaRPr lang="en-IN" dirty="0"/>
                    </a:p>
                  </a:txBody>
                  <a:tcPr/>
                </a:tc>
                <a:tc>
                  <a:txBody>
                    <a:bodyPr/>
                    <a:lstStyle/>
                    <a:p>
                      <a:r>
                        <a:rPr lang="en-US" dirty="0" err="1"/>
                        <a:t>Amlapitta</a:t>
                      </a:r>
                      <a:r>
                        <a:rPr lang="en-US" dirty="0"/>
                        <a:t>, </a:t>
                      </a:r>
                      <a:r>
                        <a:rPr lang="en-US" dirty="0" err="1"/>
                        <a:t>shula</a:t>
                      </a:r>
                      <a:r>
                        <a:rPr lang="en-US" dirty="0"/>
                        <a:t>.</a:t>
                      </a:r>
                      <a:endParaRPr lang="en-IN"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graphicFrame>
        <p:nvGraphicFramePr>
          <p:cNvPr id="6" name="Content Placeholder 5"/>
          <p:cNvGraphicFramePr>
            <a:graphicFrameLocks noGrp="1"/>
          </p:cNvGraphicFramePr>
          <p:nvPr>
            <p:ph idx="1"/>
          </p:nvPr>
        </p:nvGraphicFramePr>
        <p:xfrm>
          <a:off x="457200" y="1600200"/>
          <a:ext cx="8229600" cy="3931920"/>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latin typeface="Andalus" pitchFamily="18" charset="-78"/>
                          <a:cs typeface="Andalus" pitchFamily="18" charset="-78"/>
                        </a:rPr>
                        <a:t>                         04. BHASKARAMRITABHRAKA</a:t>
                      </a: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latin typeface="Andalus" pitchFamily="18" charset="-78"/>
                          <a:cs typeface="Andalus" pitchFamily="18" charset="-78"/>
                        </a:rPr>
                        <a:t> </a:t>
                      </a:r>
                      <a:r>
                        <a:rPr lang="en-US" sz="2400" dirty="0" err="1">
                          <a:latin typeface="Andalus" pitchFamily="18" charset="-78"/>
                          <a:cs typeface="Andalus" pitchFamily="18" charset="-78"/>
                        </a:rPr>
                        <a:t>Vasa</a:t>
                      </a:r>
                      <a:r>
                        <a:rPr lang="en-US" sz="2400" dirty="0">
                          <a:latin typeface="Andalus" pitchFamily="18" charset="-78"/>
                          <a:cs typeface="Andalus" pitchFamily="18" charset="-78"/>
                        </a:rPr>
                        <a:t>, </a:t>
                      </a:r>
                      <a:r>
                        <a:rPr lang="en-US" sz="2400" dirty="0" err="1">
                          <a:latin typeface="Andalus" pitchFamily="18" charset="-78"/>
                          <a:cs typeface="Andalus" pitchFamily="18" charset="-78"/>
                        </a:rPr>
                        <a:t>guduchi</a:t>
                      </a:r>
                      <a:r>
                        <a:rPr lang="en-US" sz="2400" dirty="0">
                          <a:latin typeface="Andalus" pitchFamily="18" charset="-78"/>
                          <a:cs typeface="Andalus" pitchFamily="18" charset="-78"/>
                        </a:rPr>
                        <a:t>, </a:t>
                      </a:r>
                      <a:r>
                        <a:rPr lang="en-US" sz="2400" dirty="0" err="1">
                          <a:latin typeface="Andalus" pitchFamily="18" charset="-78"/>
                          <a:cs typeface="Andalus" pitchFamily="18" charset="-78"/>
                        </a:rPr>
                        <a:t>bhringaraj</a:t>
                      </a:r>
                      <a:r>
                        <a:rPr lang="en-US" sz="2400" dirty="0">
                          <a:latin typeface="Andalus" pitchFamily="18" charset="-78"/>
                          <a:cs typeface="Andalus" pitchFamily="18" charset="-78"/>
                        </a:rPr>
                        <a:t>, </a:t>
                      </a:r>
                      <a:r>
                        <a:rPr lang="en-US" sz="2400" dirty="0" err="1">
                          <a:latin typeface="Andalus" pitchFamily="18" charset="-78"/>
                          <a:cs typeface="Andalus" pitchFamily="18" charset="-78"/>
                        </a:rPr>
                        <a:t>pitapapad</a:t>
                      </a:r>
                      <a:r>
                        <a:rPr lang="en-US" sz="2400" dirty="0">
                          <a:latin typeface="Andalus" pitchFamily="18" charset="-78"/>
                          <a:cs typeface="Andalus" pitchFamily="18" charset="-78"/>
                        </a:rPr>
                        <a:t>, </a:t>
                      </a:r>
                      <a:r>
                        <a:rPr lang="en-US" sz="2400" dirty="0" err="1">
                          <a:latin typeface="Andalus" pitchFamily="18" charset="-78"/>
                          <a:cs typeface="Andalus" pitchFamily="18" charset="-78"/>
                        </a:rPr>
                        <a:t>nimba</a:t>
                      </a:r>
                      <a:r>
                        <a:rPr lang="en-US" sz="2400" dirty="0">
                          <a:latin typeface="Andalus" pitchFamily="18" charset="-78"/>
                          <a:cs typeface="Andalus" pitchFamily="18" charset="-78"/>
                        </a:rPr>
                        <a:t> </a:t>
                      </a:r>
                      <a:r>
                        <a:rPr lang="en-US" sz="2400" dirty="0" err="1">
                          <a:latin typeface="Andalus" pitchFamily="18" charset="-78"/>
                          <a:cs typeface="Andalus" pitchFamily="18" charset="-78"/>
                        </a:rPr>
                        <a:t>patra</a:t>
                      </a:r>
                      <a:r>
                        <a:rPr lang="en-US" sz="2400" dirty="0">
                          <a:latin typeface="Andalus" pitchFamily="18" charset="-78"/>
                          <a:cs typeface="Andalus" pitchFamily="18" charset="-78"/>
                        </a:rPr>
                        <a:t>, </a:t>
                      </a:r>
                      <a:r>
                        <a:rPr lang="en-US" sz="2400" dirty="0" err="1">
                          <a:latin typeface="Andalus" pitchFamily="18" charset="-78"/>
                          <a:cs typeface="Andalus" pitchFamily="18" charset="-78"/>
                        </a:rPr>
                        <a:t>punarnava</a:t>
                      </a:r>
                      <a:r>
                        <a:rPr lang="en-US" sz="2400" dirty="0">
                          <a:latin typeface="Andalus" pitchFamily="18" charset="-78"/>
                          <a:cs typeface="Andalus" pitchFamily="18" charset="-78"/>
                        </a:rPr>
                        <a:t>,  </a:t>
                      </a:r>
                      <a:r>
                        <a:rPr lang="en-US" sz="2400" dirty="0" err="1">
                          <a:latin typeface="Andalus" pitchFamily="18" charset="-78"/>
                          <a:cs typeface="Andalus" pitchFamily="18" charset="-78"/>
                        </a:rPr>
                        <a:t>brihati</a:t>
                      </a:r>
                      <a:r>
                        <a:rPr lang="en-US" sz="2400" dirty="0">
                          <a:latin typeface="Andalus" pitchFamily="18" charset="-78"/>
                          <a:cs typeface="Andalus" pitchFamily="18" charset="-78"/>
                        </a:rPr>
                        <a:t>, </a:t>
                      </a:r>
                      <a:r>
                        <a:rPr lang="en-US" sz="2400" dirty="0" err="1">
                          <a:latin typeface="Andalus" pitchFamily="18" charset="-78"/>
                          <a:cs typeface="Andalus" pitchFamily="18" charset="-78"/>
                        </a:rPr>
                        <a:t>nagarmootha</a:t>
                      </a:r>
                      <a:r>
                        <a:rPr lang="en-US" sz="2400" dirty="0">
                          <a:latin typeface="Andalus" pitchFamily="18" charset="-78"/>
                          <a:cs typeface="Andalus" pitchFamily="18" charset="-78"/>
                        </a:rPr>
                        <a:t>, </a:t>
                      </a:r>
                      <a:r>
                        <a:rPr lang="en-US" sz="2400" dirty="0" err="1">
                          <a:latin typeface="Andalus" pitchFamily="18" charset="-78"/>
                          <a:cs typeface="Andalus" pitchFamily="18" charset="-78"/>
                        </a:rPr>
                        <a:t>balamoola</a:t>
                      </a:r>
                      <a:r>
                        <a:rPr lang="en-US" sz="2400" dirty="0">
                          <a:latin typeface="Andalus" pitchFamily="18" charset="-78"/>
                          <a:cs typeface="Andalus" pitchFamily="18" charset="-78"/>
                        </a:rPr>
                        <a:t>, </a:t>
                      </a:r>
                      <a:r>
                        <a:rPr lang="en-US" sz="2400" dirty="0" err="1">
                          <a:latin typeface="Andalus" pitchFamily="18" charset="-78"/>
                          <a:cs typeface="Andalus" pitchFamily="18" charset="-78"/>
                        </a:rPr>
                        <a:t>satavari</a:t>
                      </a:r>
                      <a:r>
                        <a:rPr lang="en-US" sz="2400" dirty="0">
                          <a:latin typeface="Andalus" pitchFamily="18" charset="-78"/>
                          <a:cs typeface="Andalus" pitchFamily="18" charset="-78"/>
                        </a:rPr>
                        <a:t>, </a:t>
                      </a:r>
                      <a:r>
                        <a:rPr lang="en-US" sz="2400" dirty="0" err="1">
                          <a:latin typeface="Andalus" pitchFamily="18" charset="-78"/>
                          <a:cs typeface="Andalus" pitchFamily="18" charset="-78"/>
                        </a:rPr>
                        <a:t>abharaka</a:t>
                      </a:r>
                      <a:r>
                        <a:rPr lang="en-US" sz="2400" dirty="0">
                          <a:latin typeface="Andalus" pitchFamily="18" charset="-78"/>
                          <a:cs typeface="Andalus" pitchFamily="18" charset="-78"/>
                        </a:rPr>
                        <a:t> </a:t>
                      </a:r>
                      <a:r>
                        <a:rPr lang="en-US" sz="2400" dirty="0" err="1">
                          <a:latin typeface="Andalus" pitchFamily="18" charset="-78"/>
                          <a:cs typeface="Andalus" pitchFamily="18" charset="-78"/>
                        </a:rPr>
                        <a:t>bhasma</a:t>
                      </a:r>
                      <a:r>
                        <a:rPr lang="en-US" sz="2400" dirty="0">
                          <a:latin typeface="Andalus" pitchFamily="18" charset="-78"/>
                          <a:cs typeface="Andalus" pitchFamily="18" charset="-78"/>
                        </a:rPr>
                        <a:t> </a:t>
                      </a: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latin typeface="Andalus" pitchFamily="18" charset="-78"/>
                          <a:cs typeface="Andalus" pitchFamily="18" charset="-78"/>
                        </a:rPr>
                        <a:t> </a:t>
                      </a:r>
                      <a:r>
                        <a:rPr lang="en-US" sz="2400" dirty="0" err="1">
                          <a:latin typeface="Andalus" pitchFamily="18" charset="-78"/>
                          <a:cs typeface="Andalus" pitchFamily="18" charset="-78"/>
                        </a:rPr>
                        <a:t>Amlapitta</a:t>
                      </a:r>
                      <a:r>
                        <a:rPr lang="en-US" sz="2400" dirty="0">
                          <a:latin typeface="Andalus" pitchFamily="18" charset="-78"/>
                          <a:cs typeface="Andalus" pitchFamily="18" charset="-78"/>
                        </a:rPr>
                        <a:t>, </a:t>
                      </a:r>
                      <a:r>
                        <a:rPr lang="en-US" sz="2400" dirty="0" err="1">
                          <a:latin typeface="Andalus" pitchFamily="18" charset="-78"/>
                          <a:cs typeface="Andalus" pitchFamily="18" charset="-78"/>
                        </a:rPr>
                        <a:t>Sula</a:t>
                      </a:r>
                      <a:r>
                        <a:rPr lang="en-US" sz="2400" dirty="0">
                          <a:latin typeface="Andalus" pitchFamily="18" charset="-78"/>
                          <a:cs typeface="Andalus" pitchFamily="18" charset="-78"/>
                        </a:rPr>
                        <a:t>, </a:t>
                      </a:r>
                      <a:r>
                        <a:rPr lang="en-US" sz="2400" dirty="0" err="1">
                          <a:latin typeface="Andalus" pitchFamily="18" charset="-78"/>
                          <a:cs typeface="Andalus" pitchFamily="18" charset="-78"/>
                        </a:rPr>
                        <a:t>arnadrava</a:t>
                      </a:r>
                      <a:r>
                        <a:rPr lang="en-US" sz="2400" dirty="0">
                          <a:latin typeface="Andalus" pitchFamily="18" charset="-78"/>
                          <a:cs typeface="Andalus" pitchFamily="18" charset="-78"/>
                        </a:rPr>
                        <a:t> </a:t>
                      </a:r>
                      <a:r>
                        <a:rPr lang="en-US" sz="2400" dirty="0" err="1">
                          <a:latin typeface="Andalus" pitchFamily="18" charset="-78"/>
                          <a:cs typeface="Andalus" pitchFamily="18" charset="-78"/>
                        </a:rPr>
                        <a:t>sula</a:t>
                      </a:r>
                      <a:r>
                        <a:rPr lang="en-US" sz="2400" dirty="0">
                          <a:latin typeface="Andalus" pitchFamily="18" charset="-78"/>
                          <a:cs typeface="Andalus" pitchFamily="18" charset="-78"/>
                        </a:rPr>
                        <a:t>, </a:t>
                      </a:r>
                      <a:r>
                        <a:rPr lang="en-US" sz="2400" dirty="0" err="1">
                          <a:latin typeface="Andalus" pitchFamily="18" charset="-78"/>
                          <a:cs typeface="Andalus" pitchFamily="18" charset="-78"/>
                        </a:rPr>
                        <a:t>parinama</a:t>
                      </a:r>
                      <a:r>
                        <a:rPr lang="en-US" sz="2400" dirty="0">
                          <a:latin typeface="Andalus" pitchFamily="18" charset="-78"/>
                          <a:cs typeface="Andalus" pitchFamily="18" charset="-78"/>
                        </a:rPr>
                        <a:t> </a:t>
                      </a:r>
                      <a:r>
                        <a:rPr lang="en-US" sz="2400" dirty="0" err="1">
                          <a:latin typeface="Andalus" pitchFamily="18" charset="-78"/>
                          <a:cs typeface="Andalus" pitchFamily="18" charset="-78"/>
                        </a:rPr>
                        <a:t>sula,vamana</a:t>
                      </a:r>
                      <a:r>
                        <a:rPr lang="en-US" sz="2400" dirty="0">
                          <a:latin typeface="Andalus" pitchFamily="18" charset="-78"/>
                          <a:cs typeface="Andalus" pitchFamily="18" charset="-78"/>
                        </a:rPr>
                        <a:t>, </a:t>
                      </a:r>
                      <a:r>
                        <a:rPr lang="en-US" sz="2400" dirty="0" err="1">
                          <a:latin typeface="Andalus" pitchFamily="18" charset="-78"/>
                          <a:cs typeface="Andalus" pitchFamily="18" charset="-78"/>
                        </a:rPr>
                        <a:t>hrullasa</a:t>
                      </a:r>
                      <a:r>
                        <a:rPr lang="en-US" sz="2400" dirty="0">
                          <a:latin typeface="Andalus" pitchFamily="18" charset="-78"/>
                          <a:cs typeface="Andalus" pitchFamily="18" charset="-78"/>
                        </a:rPr>
                        <a:t>, </a:t>
                      </a:r>
                      <a:r>
                        <a:rPr lang="en-US" sz="2400" dirty="0" err="1">
                          <a:latin typeface="Andalus" pitchFamily="18" charset="-78"/>
                          <a:cs typeface="Andalus" pitchFamily="18" charset="-78"/>
                        </a:rPr>
                        <a:t>aruchi</a:t>
                      </a:r>
                      <a:r>
                        <a:rPr lang="en-US" sz="2400" dirty="0">
                          <a:latin typeface="Andalus" pitchFamily="18" charset="-78"/>
                          <a:cs typeface="Andalus" pitchFamily="18" charset="-78"/>
                        </a:rPr>
                        <a:t>, </a:t>
                      </a:r>
                      <a:r>
                        <a:rPr lang="en-US" sz="2400" dirty="0" err="1">
                          <a:latin typeface="Andalus" pitchFamily="18" charset="-78"/>
                          <a:cs typeface="Andalus" pitchFamily="18" charset="-78"/>
                        </a:rPr>
                        <a:t>trushna,durjaya</a:t>
                      </a:r>
                      <a:r>
                        <a:rPr lang="en-US" sz="2400" dirty="0">
                          <a:latin typeface="Andalus" pitchFamily="18" charset="-78"/>
                          <a:cs typeface="Andalus" pitchFamily="18" charset="-78"/>
                        </a:rPr>
                        <a:t> </a:t>
                      </a:r>
                      <a:r>
                        <a:rPr lang="en-US" sz="2400" dirty="0" err="1">
                          <a:latin typeface="Andalus" pitchFamily="18" charset="-78"/>
                          <a:cs typeface="Andalus" pitchFamily="18" charset="-78"/>
                        </a:rPr>
                        <a:t>kasa</a:t>
                      </a:r>
                      <a:r>
                        <a:rPr lang="en-US" sz="2400" dirty="0">
                          <a:latin typeface="Andalus" pitchFamily="18" charset="-78"/>
                          <a:cs typeface="Andalus" pitchFamily="18" charset="-78"/>
                        </a:rPr>
                        <a:t>, </a:t>
                      </a:r>
                      <a:r>
                        <a:rPr lang="en-US" sz="2400" dirty="0" err="1">
                          <a:latin typeface="Andalus" pitchFamily="18" charset="-78"/>
                          <a:cs typeface="Andalus" pitchFamily="18" charset="-78"/>
                        </a:rPr>
                        <a:t>hridgraha</a:t>
                      </a:r>
                      <a:r>
                        <a:rPr lang="en-US" sz="2400" dirty="0">
                          <a:latin typeface="Andalus" pitchFamily="18" charset="-78"/>
                          <a:cs typeface="Andalus" pitchFamily="18" charset="-78"/>
                        </a:rPr>
                        <a:t>, kamala, </a:t>
                      </a:r>
                      <a:r>
                        <a:rPr lang="en-US" sz="2400" dirty="0" err="1">
                          <a:latin typeface="Andalus" pitchFamily="18" charset="-78"/>
                          <a:cs typeface="Andalus" pitchFamily="18" charset="-78"/>
                        </a:rPr>
                        <a:t>raktapitta</a:t>
                      </a:r>
                      <a:r>
                        <a:rPr lang="en-US" sz="2400" dirty="0">
                          <a:latin typeface="Andalus" pitchFamily="18" charset="-78"/>
                          <a:cs typeface="Andalus" pitchFamily="18" charset="-78"/>
                        </a:rPr>
                        <a:t>, </a:t>
                      </a:r>
                      <a:r>
                        <a:rPr lang="en-US" sz="2400" dirty="0" err="1">
                          <a:latin typeface="Andalus" pitchFamily="18" charset="-78"/>
                          <a:cs typeface="Andalus" pitchFamily="18" charset="-78"/>
                        </a:rPr>
                        <a:t>yakhma</a:t>
                      </a:r>
                      <a:r>
                        <a:rPr lang="en-US" sz="2400" dirty="0">
                          <a:latin typeface="Andalus" pitchFamily="18" charset="-78"/>
                          <a:cs typeface="Andalus" pitchFamily="18" charset="-78"/>
                        </a:rPr>
                        <a:t>, </a:t>
                      </a:r>
                      <a:r>
                        <a:rPr lang="en-US" sz="2400" dirty="0" err="1">
                          <a:latin typeface="Andalus" pitchFamily="18" charset="-78"/>
                          <a:cs typeface="Andalus" pitchFamily="18" charset="-78"/>
                        </a:rPr>
                        <a:t>daha</a:t>
                      </a:r>
                      <a:r>
                        <a:rPr lang="en-US" sz="2400" dirty="0">
                          <a:latin typeface="Andalus" pitchFamily="18" charset="-78"/>
                          <a:cs typeface="Andalus" pitchFamily="18" charset="-78"/>
                        </a:rPr>
                        <a:t>, </a:t>
                      </a:r>
                      <a:r>
                        <a:rPr lang="en-US" sz="2400" dirty="0" err="1">
                          <a:latin typeface="Andalus" pitchFamily="18" charset="-78"/>
                          <a:cs typeface="Andalus" pitchFamily="18" charset="-78"/>
                        </a:rPr>
                        <a:t>sotha</a:t>
                      </a:r>
                      <a:r>
                        <a:rPr lang="en-US" sz="2400" dirty="0">
                          <a:latin typeface="Andalus" pitchFamily="18" charset="-78"/>
                          <a:cs typeface="Andalus" pitchFamily="18" charset="-78"/>
                        </a:rPr>
                        <a:t>, </a:t>
                      </a:r>
                      <a:r>
                        <a:rPr lang="en-US" sz="2400" dirty="0" err="1">
                          <a:latin typeface="Andalus" pitchFamily="18" charset="-78"/>
                          <a:cs typeface="Andalus" pitchFamily="18" charset="-78"/>
                        </a:rPr>
                        <a:t>bhrama</a:t>
                      </a:r>
                      <a:r>
                        <a:rPr lang="en-US" sz="2400" dirty="0">
                          <a:latin typeface="Andalus" pitchFamily="18" charset="-78"/>
                          <a:cs typeface="Andalus" pitchFamily="18" charset="-78"/>
                        </a:rPr>
                        <a:t>, </a:t>
                      </a:r>
                      <a:r>
                        <a:rPr lang="en-US" sz="2400" dirty="0" err="1">
                          <a:latin typeface="Andalus" pitchFamily="18" charset="-78"/>
                          <a:cs typeface="Andalus" pitchFamily="18" charset="-78"/>
                        </a:rPr>
                        <a:t>tandra</a:t>
                      </a:r>
                      <a:r>
                        <a:rPr lang="en-US" sz="2400" dirty="0">
                          <a:latin typeface="Andalus" pitchFamily="18" charset="-78"/>
                          <a:cs typeface="Andalus" pitchFamily="18" charset="-78"/>
                        </a:rPr>
                        <a:t>, </a:t>
                      </a:r>
                      <a:r>
                        <a:rPr lang="en-US" sz="2400" dirty="0" err="1">
                          <a:latin typeface="Andalus" pitchFamily="18" charset="-78"/>
                          <a:cs typeface="Andalus" pitchFamily="18" charset="-78"/>
                        </a:rPr>
                        <a:t>visphota</a:t>
                      </a:r>
                      <a:r>
                        <a:rPr lang="en-US" sz="2400" dirty="0">
                          <a:latin typeface="Andalus" pitchFamily="18" charset="-78"/>
                          <a:cs typeface="Andalus" pitchFamily="18" charset="-78"/>
                        </a:rPr>
                        <a:t>, </a:t>
                      </a:r>
                      <a:r>
                        <a:rPr lang="en-US" sz="2400" dirty="0" err="1">
                          <a:latin typeface="Andalus" pitchFamily="18" charset="-78"/>
                          <a:cs typeface="Andalus" pitchFamily="18" charset="-78"/>
                        </a:rPr>
                        <a:t>kustha</a:t>
                      </a:r>
                      <a:r>
                        <a:rPr lang="en-US" sz="2400" dirty="0">
                          <a:latin typeface="Andalus" pitchFamily="18" charset="-78"/>
                          <a:cs typeface="Andalus" pitchFamily="18" charset="-78"/>
                        </a:rPr>
                        <a:t>, </a:t>
                      </a:r>
                      <a:r>
                        <a:rPr lang="en-US" sz="2400" dirty="0" err="1">
                          <a:latin typeface="Andalus" pitchFamily="18" charset="-78"/>
                          <a:cs typeface="Andalus" pitchFamily="18" charset="-78"/>
                        </a:rPr>
                        <a:t>swasa</a:t>
                      </a:r>
                      <a:r>
                        <a:rPr lang="en-US" sz="2400" dirty="0">
                          <a:latin typeface="Andalus" pitchFamily="18" charset="-78"/>
                          <a:cs typeface="Andalus" pitchFamily="18" charset="-78"/>
                        </a:rPr>
                        <a:t>, </a:t>
                      </a:r>
                      <a:r>
                        <a:rPr lang="en-US" sz="2400" dirty="0" err="1">
                          <a:latin typeface="Andalus" pitchFamily="18" charset="-78"/>
                          <a:cs typeface="Andalus" pitchFamily="18" charset="-78"/>
                        </a:rPr>
                        <a:t>murcha</a:t>
                      </a:r>
                      <a:r>
                        <a:rPr lang="en-US" sz="2400" dirty="0">
                          <a:latin typeface="Andalus" pitchFamily="18" charset="-78"/>
                          <a:cs typeface="Andalus" pitchFamily="18" charset="-78"/>
                        </a:rPr>
                        <a:t>, </a:t>
                      </a:r>
                      <a:r>
                        <a:rPr lang="en-US" sz="2400" dirty="0" err="1">
                          <a:latin typeface="Andalus" pitchFamily="18" charset="-78"/>
                          <a:cs typeface="Andalus" pitchFamily="18" charset="-78"/>
                        </a:rPr>
                        <a:t>mandagni</a:t>
                      </a:r>
                      <a:r>
                        <a:rPr lang="en-US" sz="2400" dirty="0">
                          <a:latin typeface="Andalus" pitchFamily="18" charset="-78"/>
                          <a:cs typeface="Andalus" pitchFamily="18" charset="-78"/>
                        </a:rPr>
                        <a:t>, </a:t>
                      </a:r>
                      <a:r>
                        <a:rPr lang="en-US" sz="2400" dirty="0" err="1">
                          <a:latin typeface="Andalus" pitchFamily="18" charset="-78"/>
                          <a:cs typeface="Andalus" pitchFamily="18" charset="-78"/>
                        </a:rPr>
                        <a:t>yakritdara,plihodara</a:t>
                      </a:r>
                      <a:r>
                        <a:rPr lang="en-US" sz="2400" dirty="0">
                          <a:latin typeface="Andalus" pitchFamily="18" charset="-78"/>
                          <a:cs typeface="Andalus" pitchFamily="18" charset="-78"/>
                        </a:rPr>
                        <a:t>. </a:t>
                      </a:r>
                      <a:endParaRPr lang="en-IN" sz="2400" dirty="0">
                        <a:latin typeface="Andalus" pitchFamily="18" charset="-78"/>
                        <a:cs typeface="Andalus" pitchFamily="18" charset="-78"/>
                      </a:endParaRP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graphicFrame>
        <p:nvGraphicFramePr>
          <p:cNvPr id="4" name="Content Placeholder 3"/>
          <p:cNvGraphicFramePr>
            <a:graphicFrameLocks noGrp="1"/>
          </p:cNvGraphicFramePr>
          <p:nvPr>
            <p:ph idx="1"/>
          </p:nvPr>
        </p:nvGraphicFramePr>
        <p:xfrm>
          <a:off x="457200" y="1600200"/>
          <a:ext cx="8229600" cy="4663440"/>
        </p:xfrm>
        <a:graphic>
          <a:graphicData uri="http://schemas.openxmlformats.org/drawingml/2006/table">
            <a:tbl>
              <a:tblPr firstRow="1" bandRow="1">
                <a:tableStyleId>{93296810-A885-4BE3-A3E7-6D5BEEA58F35}</a:tableStyleId>
              </a:tblPr>
              <a:tblGrid>
                <a:gridCol w="8229600">
                  <a:extLst>
                    <a:ext uri="{9D8B030D-6E8A-4147-A177-3AD203B41FA5}">
                      <a16:colId xmlns:a16="http://schemas.microsoft.com/office/drawing/2014/main" val="20000"/>
                    </a:ext>
                  </a:extLst>
                </a:gridCol>
              </a:tblGrid>
              <a:tr h="370840">
                <a:tc>
                  <a:txBody>
                    <a:bodyPr/>
                    <a:lstStyle/>
                    <a:p>
                      <a:r>
                        <a:rPr lang="en-US" sz="2400" dirty="0">
                          <a:latin typeface="Andalus" pitchFamily="18" charset="-78"/>
                          <a:cs typeface="Andalus" pitchFamily="18" charset="-78"/>
                        </a:rPr>
                        <a:t>                            05. SARBATOVADRA LAUHA</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0"/>
                  </a:ext>
                </a:extLst>
              </a:tr>
              <a:tr h="370840">
                <a:tc>
                  <a:txBody>
                    <a:bodyPr/>
                    <a:lstStyle/>
                    <a:p>
                      <a:r>
                        <a:rPr lang="en-US" sz="2400" dirty="0" err="1">
                          <a:latin typeface="Andalus" pitchFamily="18" charset="-78"/>
                          <a:cs typeface="Andalus" pitchFamily="18" charset="-78"/>
                        </a:rPr>
                        <a:t>Ingradients</a:t>
                      </a:r>
                      <a:r>
                        <a:rPr lang="en-US" sz="2400" dirty="0">
                          <a:latin typeface="Andalus" pitchFamily="18" charset="-78"/>
                          <a:cs typeface="Andalus" pitchFamily="18" charset="-78"/>
                        </a:rPr>
                        <a:t> : </a:t>
                      </a:r>
                      <a:r>
                        <a:rPr lang="en-US" sz="2400" baseline="0" dirty="0">
                          <a:latin typeface="Andalus" pitchFamily="18" charset="-78"/>
                          <a:cs typeface="Andalus" pitchFamily="18" charset="-78"/>
                        </a:rPr>
                        <a:t> </a:t>
                      </a:r>
                      <a:r>
                        <a:rPr lang="en-US" sz="2400" dirty="0" err="1">
                          <a:latin typeface="Andalus" pitchFamily="18" charset="-78"/>
                          <a:cs typeface="Andalus" pitchFamily="18" charset="-78"/>
                        </a:rPr>
                        <a:t>Louha</a:t>
                      </a:r>
                      <a:r>
                        <a:rPr lang="en-US" sz="2400" dirty="0">
                          <a:latin typeface="Andalus" pitchFamily="18" charset="-78"/>
                          <a:cs typeface="Andalus" pitchFamily="18" charset="-78"/>
                        </a:rPr>
                        <a:t>, </a:t>
                      </a:r>
                      <a:r>
                        <a:rPr lang="en-US" sz="2400" dirty="0" err="1">
                          <a:latin typeface="Andalus" pitchFamily="18" charset="-78"/>
                          <a:cs typeface="Andalus" pitchFamily="18" charset="-78"/>
                        </a:rPr>
                        <a:t>tarma</a:t>
                      </a:r>
                      <a:r>
                        <a:rPr lang="en-US" sz="2400" dirty="0">
                          <a:latin typeface="Andalus" pitchFamily="18" charset="-78"/>
                          <a:cs typeface="Andalus" pitchFamily="18" charset="-78"/>
                        </a:rPr>
                        <a:t>, </a:t>
                      </a:r>
                      <a:r>
                        <a:rPr lang="en-US" sz="2400" dirty="0" err="1">
                          <a:latin typeface="Andalus" pitchFamily="18" charset="-78"/>
                          <a:cs typeface="Andalus" pitchFamily="18" charset="-78"/>
                        </a:rPr>
                        <a:t>abhra</a:t>
                      </a:r>
                      <a:r>
                        <a:rPr lang="en-US" sz="2400" dirty="0">
                          <a:latin typeface="Andalus" pitchFamily="18" charset="-78"/>
                          <a:cs typeface="Andalus" pitchFamily="18" charset="-78"/>
                        </a:rPr>
                        <a:t>, </a:t>
                      </a:r>
                      <a:r>
                        <a:rPr lang="en-US" sz="2400" dirty="0" err="1">
                          <a:latin typeface="Andalus" pitchFamily="18" charset="-78"/>
                          <a:cs typeface="Andalus" pitchFamily="18" charset="-78"/>
                        </a:rPr>
                        <a:t>sodhita</a:t>
                      </a:r>
                      <a:r>
                        <a:rPr lang="en-US" sz="2400" dirty="0">
                          <a:latin typeface="Andalus" pitchFamily="18" charset="-78"/>
                          <a:cs typeface="Andalus" pitchFamily="18" charset="-78"/>
                        </a:rPr>
                        <a:t> </a:t>
                      </a:r>
                      <a:r>
                        <a:rPr lang="en-US" sz="2400" dirty="0" err="1">
                          <a:latin typeface="Andalus" pitchFamily="18" charset="-78"/>
                          <a:cs typeface="Andalus" pitchFamily="18" charset="-78"/>
                        </a:rPr>
                        <a:t>parad</a:t>
                      </a:r>
                      <a:r>
                        <a:rPr lang="en-US" sz="2400" dirty="0">
                          <a:latin typeface="Andalus" pitchFamily="18" charset="-78"/>
                          <a:cs typeface="Andalus" pitchFamily="18" charset="-78"/>
                        </a:rPr>
                        <a:t>, </a:t>
                      </a:r>
                      <a:r>
                        <a:rPr lang="en-US" sz="2400" dirty="0" err="1">
                          <a:latin typeface="Andalus" pitchFamily="18" charset="-78"/>
                          <a:cs typeface="Andalus" pitchFamily="18" charset="-78"/>
                        </a:rPr>
                        <a:t>sodhita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gandhak</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swarnamakshika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manashila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shilajeet</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guggulu</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vidanga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bhallataka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chitrak</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sweta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arka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moola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twak</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palasa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sweta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musali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punernava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nagar</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mootha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guduchi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nagabala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moola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charamarda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beeja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gorakhamundi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bhringaraj</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kesaraj</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satavari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vidhara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triphala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trikatu</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goghrita,madhu</a:t>
                      </a:r>
                      <a:r>
                        <a:rPr lang="en-US" sz="2400" baseline="0" dirty="0">
                          <a:latin typeface="Andalus" pitchFamily="18" charset="-78"/>
                          <a:cs typeface="Andalus" pitchFamily="18" charset="-78"/>
                        </a:rPr>
                        <a:t>.</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1"/>
                  </a:ext>
                </a:extLst>
              </a:tr>
              <a:tr h="370840">
                <a:tc>
                  <a:txBody>
                    <a:bodyPr/>
                    <a:lstStyle/>
                    <a:p>
                      <a:r>
                        <a:rPr lang="en-US" sz="2400" dirty="0">
                          <a:latin typeface="Andalus" pitchFamily="18" charset="-78"/>
                          <a:cs typeface="Andalus" pitchFamily="18" charset="-78"/>
                        </a:rPr>
                        <a:t>Indications : </a:t>
                      </a:r>
                      <a:r>
                        <a:rPr lang="en-US" sz="2400" dirty="0" err="1">
                          <a:latin typeface="Andalus" pitchFamily="18" charset="-78"/>
                          <a:cs typeface="Andalus" pitchFamily="18" charset="-78"/>
                        </a:rPr>
                        <a:t>Amlapitta</a:t>
                      </a:r>
                      <a:r>
                        <a:rPr lang="en-US" sz="2400" dirty="0">
                          <a:latin typeface="Andalus" pitchFamily="18" charset="-78"/>
                          <a:cs typeface="Andalus" pitchFamily="18" charset="-78"/>
                        </a:rPr>
                        <a:t>, </a:t>
                      </a:r>
                      <a:r>
                        <a:rPr lang="en-US" sz="2400" dirty="0" err="1">
                          <a:latin typeface="Andalus" pitchFamily="18" charset="-78"/>
                          <a:cs typeface="Andalus" pitchFamily="18" charset="-78"/>
                        </a:rPr>
                        <a:t>Arsa</a:t>
                      </a:r>
                      <a:r>
                        <a:rPr lang="en-US" sz="2400" dirty="0">
                          <a:latin typeface="Andalus" pitchFamily="18" charset="-78"/>
                          <a:cs typeface="Andalus" pitchFamily="18" charset="-78"/>
                        </a:rPr>
                        <a:t>,</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bhagandar</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parinamashoola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sularoga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amasula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kukshisula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vatarakta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kustha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pandu</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halimaka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amavata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sotha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bhayankara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agnimandya</a:t>
                      </a:r>
                      <a:r>
                        <a:rPr lang="en-US" sz="2400" baseline="0" dirty="0">
                          <a:latin typeface="Andalus" pitchFamily="18" charset="-78"/>
                          <a:cs typeface="Andalus" pitchFamily="18" charset="-78"/>
                        </a:rPr>
                        <a:t>, kamala, </a:t>
                      </a:r>
                      <a:r>
                        <a:rPr lang="en-US" sz="2400" baseline="0" dirty="0" err="1">
                          <a:latin typeface="Andalus" pitchFamily="18" charset="-78"/>
                          <a:cs typeface="Andalus" pitchFamily="18" charset="-78"/>
                        </a:rPr>
                        <a:t>vataja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gulma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pramaha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pidaka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gudhrasi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kasa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swasa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aruchi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yaksma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raktapitta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vataroga</a:t>
                      </a:r>
                      <a:r>
                        <a:rPr lang="en-US" sz="2400" baseline="0" dirty="0">
                          <a:latin typeface="Andalus" pitchFamily="18" charset="-78"/>
                          <a:cs typeface="Andalus" pitchFamily="18" charset="-78"/>
                        </a:rPr>
                        <a:t>.   </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graphicFrame>
        <p:nvGraphicFramePr>
          <p:cNvPr id="4" name="Content Placeholder 3"/>
          <p:cNvGraphicFramePr>
            <a:graphicFrameLocks noGrp="1"/>
          </p:cNvGraphicFramePr>
          <p:nvPr>
            <p:ph idx="1"/>
          </p:nvPr>
        </p:nvGraphicFramePr>
        <p:xfrm>
          <a:off x="457200" y="1600200"/>
          <a:ext cx="8229600" cy="2468880"/>
        </p:xfrm>
        <a:graphic>
          <a:graphicData uri="http://schemas.openxmlformats.org/drawingml/2006/table">
            <a:tbl>
              <a:tblPr firstRow="1" bandRow="1">
                <a:tableStyleId>{F5AB1C69-6EDB-4FF4-983F-18BD219EF322}</a:tableStyleId>
              </a:tblPr>
              <a:tblGrid>
                <a:gridCol w="8229600">
                  <a:extLst>
                    <a:ext uri="{9D8B030D-6E8A-4147-A177-3AD203B41FA5}">
                      <a16:colId xmlns:a16="http://schemas.microsoft.com/office/drawing/2014/main" val="20000"/>
                    </a:ext>
                  </a:extLst>
                </a:gridCol>
              </a:tblGrid>
              <a:tr h="370840">
                <a:tc>
                  <a:txBody>
                    <a:bodyPr/>
                    <a:lstStyle/>
                    <a:p>
                      <a:r>
                        <a:rPr lang="en-US" sz="2400" dirty="0">
                          <a:latin typeface="Andalus" pitchFamily="18" charset="-78"/>
                          <a:cs typeface="Andalus" pitchFamily="18" charset="-78"/>
                        </a:rPr>
                        <a:t>       06.PIPPALI KHANDA</a:t>
                      </a:r>
                    </a:p>
                    <a:p>
                      <a:endParaRPr lang="en-IN" sz="2400" dirty="0">
                        <a:latin typeface="Andalus" pitchFamily="18" charset="-78"/>
                        <a:cs typeface="Andalus" pitchFamily="18" charset="-78"/>
                      </a:endParaRPr>
                    </a:p>
                  </a:txBody>
                  <a:tcPr/>
                </a:tc>
                <a:extLst>
                  <a:ext uri="{0D108BD9-81ED-4DB2-BD59-A6C34878D82A}">
                    <a16:rowId xmlns:a16="http://schemas.microsoft.com/office/drawing/2014/main" val="10000"/>
                  </a:ext>
                </a:extLst>
              </a:tr>
              <a:tr h="370840">
                <a:tc>
                  <a:txBody>
                    <a:bodyPr/>
                    <a:lstStyle/>
                    <a:p>
                      <a:r>
                        <a:rPr lang="en-US" sz="2400" dirty="0" err="1">
                          <a:latin typeface="Andalus" pitchFamily="18" charset="-78"/>
                          <a:cs typeface="Andalus" pitchFamily="18" charset="-78"/>
                        </a:rPr>
                        <a:t>Pippli</a:t>
                      </a:r>
                      <a:r>
                        <a:rPr lang="en-US" sz="2400" dirty="0">
                          <a:latin typeface="Andalus" pitchFamily="18" charset="-78"/>
                          <a:cs typeface="Andalus" pitchFamily="18" charset="-78"/>
                        </a:rPr>
                        <a:t> </a:t>
                      </a:r>
                      <a:r>
                        <a:rPr lang="en-US" sz="2400" dirty="0" err="1">
                          <a:latin typeface="Andalus" pitchFamily="18" charset="-78"/>
                          <a:cs typeface="Andalus" pitchFamily="18" charset="-78"/>
                        </a:rPr>
                        <a:t>choorna</a:t>
                      </a:r>
                      <a:r>
                        <a:rPr lang="en-US" sz="2400" dirty="0">
                          <a:latin typeface="Andalus" pitchFamily="18" charset="-78"/>
                          <a:cs typeface="Andalus" pitchFamily="18" charset="-78"/>
                        </a:rPr>
                        <a:t>, </a:t>
                      </a:r>
                      <a:r>
                        <a:rPr lang="en-US" sz="2400" dirty="0" err="1">
                          <a:latin typeface="Andalus" pitchFamily="18" charset="-78"/>
                          <a:cs typeface="Andalus" pitchFamily="18" charset="-78"/>
                        </a:rPr>
                        <a:t>goghrita</a:t>
                      </a:r>
                      <a:r>
                        <a:rPr lang="en-US" sz="2400" dirty="0">
                          <a:latin typeface="Andalus" pitchFamily="18" charset="-78"/>
                          <a:cs typeface="Andalus" pitchFamily="18" charset="-78"/>
                        </a:rPr>
                        <a:t>, </a:t>
                      </a:r>
                      <a:r>
                        <a:rPr lang="en-US" sz="2400" dirty="0" err="1">
                          <a:latin typeface="Andalus" pitchFamily="18" charset="-78"/>
                          <a:cs typeface="Andalus" pitchFamily="18" charset="-78"/>
                        </a:rPr>
                        <a:t>satavari</a:t>
                      </a:r>
                      <a:r>
                        <a:rPr lang="en-US" sz="2400" dirty="0">
                          <a:latin typeface="Andalus" pitchFamily="18" charset="-78"/>
                          <a:cs typeface="Andalus" pitchFamily="18" charset="-78"/>
                        </a:rPr>
                        <a:t>, </a:t>
                      </a:r>
                      <a:r>
                        <a:rPr lang="en-US" sz="2400" dirty="0" err="1">
                          <a:latin typeface="Andalus" pitchFamily="18" charset="-78"/>
                          <a:cs typeface="Andalus" pitchFamily="18" charset="-78"/>
                        </a:rPr>
                        <a:t>mishri</a:t>
                      </a:r>
                      <a:r>
                        <a:rPr lang="en-US" sz="2400" dirty="0">
                          <a:latin typeface="Andalus" pitchFamily="18" charset="-78"/>
                          <a:cs typeface="Andalus" pitchFamily="18" charset="-78"/>
                        </a:rPr>
                        <a:t>, </a:t>
                      </a:r>
                      <a:r>
                        <a:rPr lang="en-US" sz="2400" dirty="0" err="1">
                          <a:latin typeface="Andalus" pitchFamily="18" charset="-78"/>
                          <a:cs typeface="Andalus" pitchFamily="18" charset="-78"/>
                        </a:rPr>
                        <a:t>godugdha</a:t>
                      </a:r>
                      <a:r>
                        <a:rPr lang="en-US" sz="2400" dirty="0">
                          <a:latin typeface="Andalus" pitchFamily="18" charset="-78"/>
                          <a:cs typeface="Andalus" pitchFamily="18" charset="-78"/>
                        </a:rPr>
                        <a:t>,</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patra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ela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twak</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nagarmootha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dhanyaka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sunthi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vansalochana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sweta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jeera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haritaki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amalaki</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maricha</a:t>
                      </a:r>
                      <a:r>
                        <a:rPr lang="en-US" sz="2400" baseline="0" dirty="0">
                          <a:latin typeface="Andalus" pitchFamily="18" charset="-78"/>
                          <a:cs typeface="Andalus" pitchFamily="18" charset="-78"/>
                        </a:rPr>
                        <a:t>, </a:t>
                      </a:r>
                      <a:r>
                        <a:rPr lang="en-US" sz="2400" baseline="0" dirty="0" err="1">
                          <a:latin typeface="Andalus" pitchFamily="18" charset="-78"/>
                          <a:cs typeface="Andalus" pitchFamily="18" charset="-78"/>
                        </a:rPr>
                        <a:t>khadirasara</a:t>
                      </a:r>
                      <a:r>
                        <a:rPr lang="en-US" sz="2400" baseline="0" dirty="0">
                          <a:latin typeface="Andalus" pitchFamily="18" charset="-78"/>
                          <a:cs typeface="Andalus" pitchFamily="18" charset="-78"/>
                        </a:rPr>
                        <a:t>.</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1"/>
                  </a:ext>
                </a:extLst>
              </a:tr>
              <a:tr h="370840">
                <a:tc>
                  <a:txBody>
                    <a:bodyPr/>
                    <a:lstStyle/>
                    <a:p>
                      <a:r>
                        <a:rPr lang="en-US" sz="2400" dirty="0" err="1">
                          <a:latin typeface="Andalus" pitchFamily="18" charset="-78"/>
                          <a:cs typeface="Andalus" pitchFamily="18" charset="-78"/>
                        </a:rPr>
                        <a:t>Amlapitta</a:t>
                      </a:r>
                      <a:r>
                        <a:rPr lang="en-US" sz="2400" dirty="0">
                          <a:latin typeface="Andalus" pitchFamily="18" charset="-78"/>
                          <a:cs typeface="Andalus" pitchFamily="18" charset="-78"/>
                        </a:rPr>
                        <a:t>, </a:t>
                      </a:r>
                      <a:r>
                        <a:rPr lang="en-US" sz="2400" dirty="0" err="1">
                          <a:latin typeface="Andalus" pitchFamily="18" charset="-78"/>
                          <a:cs typeface="Andalus" pitchFamily="18" charset="-78"/>
                        </a:rPr>
                        <a:t>sula</a:t>
                      </a:r>
                      <a:r>
                        <a:rPr lang="en-US" sz="2400" dirty="0">
                          <a:latin typeface="Andalus" pitchFamily="18" charset="-78"/>
                          <a:cs typeface="Andalus" pitchFamily="18" charset="-78"/>
                        </a:rPr>
                        <a:t>, </a:t>
                      </a:r>
                      <a:r>
                        <a:rPr lang="en-US" sz="2400" dirty="0" err="1">
                          <a:latin typeface="Andalus" pitchFamily="18" charset="-78"/>
                          <a:cs typeface="Andalus" pitchFamily="18" charset="-78"/>
                        </a:rPr>
                        <a:t>aruchi</a:t>
                      </a:r>
                      <a:r>
                        <a:rPr lang="en-US" sz="2400" dirty="0">
                          <a:latin typeface="Andalus" pitchFamily="18" charset="-78"/>
                          <a:cs typeface="Andalus" pitchFamily="18" charset="-78"/>
                        </a:rPr>
                        <a:t>, </a:t>
                      </a:r>
                      <a:r>
                        <a:rPr lang="en-US" sz="2400" dirty="0" err="1">
                          <a:latin typeface="Andalus" pitchFamily="18" charset="-78"/>
                          <a:cs typeface="Andalus" pitchFamily="18" charset="-78"/>
                        </a:rPr>
                        <a:t>hrillasa</a:t>
                      </a:r>
                      <a:r>
                        <a:rPr lang="en-US" sz="2400" dirty="0">
                          <a:latin typeface="Andalus" pitchFamily="18" charset="-78"/>
                          <a:cs typeface="Andalus" pitchFamily="18" charset="-78"/>
                        </a:rPr>
                        <a:t>, </a:t>
                      </a:r>
                      <a:r>
                        <a:rPr lang="en-US" sz="2400" dirty="0" err="1">
                          <a:latin typeface="Andalus" pitchFamily="18" charset="-78"/>
                          <a:cs typeface="Andalus" pitchFamily="18" charset="-78"/>
                        </a:rPr>
                        <a:t>vamana</a:t>
                      </a:r>
                      <a:r>
                        <a:rPr lang="en-US" sz="2400" dirty="0">
                          <a:latin typeface="Andalus" pitchFamily="18" charset="-78"/>
                          <a:cs typeface="Andalus" pitchFamily="18" charset="-78"/>
                        </a:rPr>
                        <a:t>, </a:t>
                      </a:r>
                      <a:r>
                        <a:rPr lang="en-US" sz="2400" dirty="0" err="1">
                          <a:latin typeface="Andalus" pitchFamily="18" charset="-78"/>
                          <a:cs typeface="Andalus" pitchFamily="18" charset="-78"/>
                        </a:rPr>
                        <a:t>amlapitta</a:t>
                      </a:r>
                      <a:r>
                        <a:rPr lang="en-US" sz="2400" dirty="0">
                          <a:latin typeface="Andalus" pitchFamily="18" charset="-78"/>
                          <a:cs typeface="Andalus" pitchFamily="18" charset="-78"/>
                        </a:rPr>
                        <a:t> </a:t>
                      </a:r>
                      <a:r>
                        <a:rPr lang="en-US" sz="2400" dirty="0" err="1">
                          <a:latin typeface="Andalus" pitchFamily="18" charset="-78"/>
                          <a:cs typeface="Andalus" pitchFamily="18" charset="-78"/>
                        </a:rPr>
                        <a:t>sula</a:t>
                      </a:r>
                      <a:r>
                        <a:rPr lang="en-US" sz="2400" dirty="0">
                          <a:latin typeface="Andalus" pitchFamily="18" charset="-78"/>
                          <a:cs typeface="Andalus" pitchFamily="18" charset="-78"/>
                        </a:rPr>
                        <a:t>.</a:t>
                      </a:r>
                      <a:endParaRPr lang="en-IN" sz="2400" dirty="0">
                        <a:latin typeface="Andalus" pitchFamily="18" charset="-78"/>
                        <a:cs typeface="Andalus" pitchFamily="18" charset="-78"/>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latin typeface="Andalus" pitchFamily="18" charset="-78"/>
                <a:cs typeface="Andalus" pitchFamily="18" charset="-78"/>
              </a:rPr>
              <a:t>AMLAPITTA</a:t>
            </a:r>
            <a:endParaRPr lang="en-IN" dirty="0"/>
          </a:p>
        </p:txBody>
      </p:sp>
      <p:graphicFrame>
        <p:nvGraphicFramePr>
          <p:cNvPr id="4" name="Content Placeholder 3"/>
          <p:cNvGraphicFramePr>
            <a:graphicFrameLocks noGrp="1"/>
          </p:cNvGraphicFramePr>
          <p:nvPr>
            <p:ph idx="1"/>
          </p:nvPr>
        </p:nvGraphicFramePr>
        <p:xfrm>
          <a:off x="457200" y="1600200"/>
          <a:ext cx="8229600" cy="4968240"/>
        </p:xfrm>
        <a:graphic>
          <a:graphicData uri="http://schemas.openxmlformats.org/drawingml/2006/table">
            <a:tbl>
              <a:tblPr firstRow="1" bandRow="1">
                <a:tableStyleId>{00A15C55-8517-42AA-B614-E9B94910E393}</a:tableStyleId>
              </a:tblPr>
              <a:tblGrid>
                <a:gridCol w="8229600">
                  <a:extLst>
                    <a:ext uri="{9D8B030D-6E8A-4147-A177-3AD203B41FA5}">
                      <a16:colId xmlns:a16="http://schemas.microsoft.com/office/drawing/2014/main" val="20000"/>
                    </a:ext>
                  </a:extLst>
                </a:gridCol>
              </a:tblGrid>
              <a:tr h="370840">
                <a:tc>
                  <a:txBody>
                    <a:bodyPr/>
                    <a:lstStyle/>
                    <a:p>
                      <a:r>
                        <a:rPr lang="en-US" sz="2800" dirty="0">
                          <a:latin typeface="Andalus" pitchFamily="18" charset="-78"/>
                          <a:cs typeface="Andalus" pitchFamily="18" charset="-78"/>
                        </a:rPr>
                        <a:t>            07. SOUBHAGYA SUNTHI KHANDA</a:t>
                      </a:r>
                      <a:endParaRPr lang="en-IN" sz="2800" dirty="0">
                        <a:latin typeface="Andalus" pitchFamily="18" charset="-78"/>
                        <a:cs typeface="Andalus" pitchFamily="18" charset="-78"/>
                      </a:endParaRPr>
                    </a:p>
                  </a:txBody>
                  <a:tcPr/>
                </a:tc>
                <a:extLst>
                  <a:ext uri="{0D108BD9-81ED-4DB2-BD59-A6C34878D82A}">
                    <a16:rowId xmlns:a16="http://schemas.microsoft.com/office/drawing/2014/main" val="10000"/>
                  </a:ext>
                </a:extLst>
              </a:tr>
              <a:tr h="370840">
                <a:tc>
                  <a:txBody>
                    <a:bodyPr/>
                    <a:lstStyle/>
                    <a:p>
                      <a:r>
                        <a:rPr lang="en-US" sz="2800" dirty="0" err="1">
                          <a:latin typeface="Andalus" pitchFamily="18" charset="-78"/>
                          <a:cs typeface="Andalus" pitchFamily="18" charset="-78"/>
                        </a:rPr>
                        <a:t>Trikatu</a:t>
                      </a:r>
                      <a:r>
                        <a:rPr lang="en-US" sz="2800" dirty="0">
                          <a:latin typeface="Andalus" pitchFamily="18" charset="-78"/>
                          <a:cs typeface="Andalus" pitchFamily="18" charset="-78"/>
                        </a:rPr>
                        <a:t>, </a:t>
                      </a:r>
                      <a:r>
                        <a:rPr lang="en-US" sz="2800" dirty="0" err="1">
                          <a:latin typeface="Andalus" pitchFamily="18" charset="-78"/>
                          <a:cs typeface="Andalus" pitchFamily="18" charset="-78"/>
                        </a:rPr>
                        <a:t>triphala</a:t>
                      </a:r>
                      <a:r>
                        <a:rPr lang="en-US" sz="2800" dirty="0">
                          <a:latin typeface="Andalus" pitchFamily="18" charset="-78"/>
                          <a:cs typeface="Andalus" pitchFamily="18" charset="-78"/>
                        </a:rPr>
                        <a:t>, </a:t>
                      </a:r>
                      <a:r>
                        <a:rPr lang="en-US" sz="2800" dirty="0" err="1">
                          <a:latin typeface="Andalus" pitchFamily="18" charset="-78"/>
                          <a:cs typeface="Andalus" pitchFamily="18" charset="-78"/>
                        </a:rPr>
                        <a:t>bhringaraj</a:t>
                      </a:r>
                      <a:r>
                        <a:rPr lang="en-US" sz="2800" dirty="0">
                          <a:latin typeface="Andalus" pitchFamily="18" charset="-78"/>
                          <a:cs typeface="Andalus" pitchFamily="18" charset="-78"/>
                        </a:rPr>
                        <a:t>, </a:t>
                      </a:r>
                      <a:r>
                        <a:rPr lang="en-US" sz="2800" dirty="0" err="1">
                          <a:latin typeface="Andalus" pitchFamily="18" charset="-78"/>
                          <a:cs typeface="Andalus" pitchFamily="18" charset="-78"/>
                        </a:rPr>
                        <a:t>jeeraka</a:t>
                      </a:r>
                      <a:r>
                        <a:rPr lang="en-US" sz="2800" dirty="0">
                          <a:latin typeface="Andalus" pitchFamily="18" charset="-78"/>
                          <a:cs typeface="Andalus" pitchFamily="18" charset="-78"/>
                        </a:rPr>
                        <a:t> </a:t>
                      </a:r>
                      <a:r>
                        <a:rPr lang="en-US" sz="2800" dirty="0" err="1">
                          <a:latin typeface="Andalus" pitchFamily="18" charset="-78"/>
                          <a:cs typeface="Andalus" pitchFamily="18" charset="-78"/>
                        </a:rPr>
                        <a:t>dwaya</a:t>
                      </a:r>
                      <a:r>
                        <a:rPr lang="en-US" sz="2800" dirty="0">
                          <a:latin typeface="Andalus" pitchFamily="18" charset="-78"/>
                          <a:cs typeface="Andalus" pitchFamily="18" charset="-78"/>
                        </a:rPr>
                        <a:t>, </a:t>
                      </a:r>
                      <a:r>
                        <a:rPr lang="en-US" sz="2800" dirty="0" err="1">
                          <a:latin typeface="Andalus" pitchFamily="18" charset="-78"/>
                          <a:cs typeface="Andalus" pitchFamily="18" charset="-78"/>
                        </a:rPr>
                        <a:t>dhanyaka</a:t>
                      </a:r>
                      <a:r>
                        <a:rPr lang="en-US" sz="2800" dirty="0">
                          <a:latin typeface="Andalus" pitchFamily="18" charset="-78"/>
                          <a:cs typeface="Andalus" pitchFamily="18" charset="-78"/>
                        </a:rPr>
                        <a:t>, </a:t>
                      </a:r>
                      <a:r>
                        <a:rPr lang="en-US" sz="2800" dirty="0" err="1">
                          <a:latin typeface="Andalus" pitchFamily="18" charset="-78"/>
                          <a:cs typeface="Andalus" pitchFamily="18" charset="-78"/>
                        </a:rPr>
                        <a:t>ajomoda</a:t>
                      </a:r>
                      <a:r>
                        <a:rPr lang="en-US" sz="2800" dirty="0">
                          <a:latin typeface="Andalus" pitchFamily="18" charset="-78"/>
                          <a:cs typeface="Andalus" pitchFamily="18" charset="-78"/>
                        </a:rPr>
                        <a:t>, </a:t>
                      </a:r>
                      <a:r>
                        <a:rPr lang="en-US" sz="2800" dirty="0" err="1">
                          <a:latin typeface="Andalus" pitchFamily="18" charset="-78"/>
                          <a:cs typeface="Andalus" pitchFamily="18" charset="-78"/>
                        </a:rPr>
                        <a:t>kutha</a:t>
                      </a:r>
                      <a:r>
                        <a:rPr lang="en-US" sz="2800" dirty="0">
                          <a:latin typeface="Andalus" pitchFamily="18" charset="-78"/>
                          <a:cs typeface="Andalus" pitchFamily="18" charset="-78"/>
                        </a:rPr>
                        <a:t>, </a:t>
                      </a:r>
                      <a:r>
                        <a:rPr lang="en-US" sz="2800" dirty="0" err="1">
                          <a:latin typeface="Andalus" pitchFamily="18" charset="-78"/>
                          <a:cs typeface="Andalus" pitchFamily="18" charset="-78"/>
                        </a:rPr>
                        <a:t>louha</a:t>
                      </a:r>
                      <a:r>
                        <a:rPr lang="en-US" sz="2800" dirty="0">
                          <a:latin typeface="Andalus" pitchFamily="18" charset="-78"/>
                          <a:cs typeface="Andalus" pitchFamily="18" charset="-78"/>
                        </a:rPr>
                        <a:t> </a:t>
                      </a:r>
                      <a:r>
                        <a:rPr lang="en-US" sz="2800" dirty="0" err="1">
                          <a:latin typeface="Andalus" pitchFamily="18" charset="-78"/>
                          <a:cs typeface="Andalus" pitchFamily="18" charset="-78"/>
                        </a:rPr>
                        <a:t>bhasma</a:t>
                      </a:r>
                      <a:r>
                        <a:rPr lang="en-US" sz="2800" dirty="0">
                          <a:latin typeface="Andalus" pitchFamily="18" charset="-78"/>
                          <a:cs typeface="Andalus" pitchFamily="18" charset="-78"/>
                        </a:rPr>
                        <a:t>,</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abhraka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bhasma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karkata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srungi</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kayaphala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choorna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nagaramootha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ela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jaiphala</a:t>
                      </a:r>
                      <a:r>
                        <a:rPr lang="en-US" sz="2800" baseline="0" dirty="0">
                          <a:latin typeface="Andalus" pitchFamily="18" charset="-78"/>
                          <a:cs typeface="Andalus" pitchFamily="18" charset="-78"/>
                        </a:rPr>
                        <a:t>, </a:t>
                      </a:r>
                      <a:r>
                        <a:rPr lang="en-US" sz="2800" baseline="0" dirty="0" err="1">
                          <a:solidFill>
                            <a:srgbClr val="00B0F0"/>
                          </a:solidFill>
                          <a:latin typeface="Andalus" pitchFamily="18" charset="-78"/>
                          <a:cs typeface="Andalus" pitchFamily="18" charset="-78"/>
                        </a:rPr>
                        <a:t>jatamansi</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patra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talisapatra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nagakesar</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gandha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dravya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kachura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mulethi</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lavanga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raktachandana</a:t>
                      </a:r>
                      <a:r>
                        <a:rPr lang="en-US" sz="2800" baseline="0" dirty="0">
                          <a:latin typeface="Andalus" pitchFamily="18" charset="-78"/>
                          <a:cs typeface="Andalus" pitchFamily="18" charset="-78"/>
                        </a:rPr>
                        <a:t>.</a:t>
                      </a:r>
                      <a:endParaRPr lang="en-IN" sz="2800" dirty="0">
                        <a:latin typeface="Andalus" pitchFamily="18" charset="-78"/>
                        <a:cs typeface="Andalus" pitchFamily="18" charset="-78"/>
                      </a:endParaRPr>
                    </a:p>
                  </a:txBody>
                  <a:tcPr/>
                </a:tc>
                <a:extLst>
                  <a:ext uri="{0D108BD9-81ED-4DB2-BD59-A6C34878D82A}">
                    <a16:rowId xmlns:a16="http://schemas.microsoft.com/office/drawing/2014/main" val="10001"/>
                  </a:ext>
                </a:extLst>
              </a:tr>
              <a:tr h="370840">
                <a:tc>
                  <a:txBody>
                    <a:bodyPr/>
                    <a:lstStyle/>
                    <a:p>
                      <a:r>
                        <a:rPr lang="en-US" sz="2800" dirty="0" err="1">
                          <a:latin typeface="Andalus" pitchFamily="18" charset="-78"/>
                          <a:cs typeface="Andalus" pitchFamily="18" charset="-78"/>
                        </a:rPr>
                        <a:t>Amlapitta</a:t>
                      </a:r>
                      <a:r>
                        <a:rPr lang="en-US" sz="2800" dirty="0">
                          <a:latin typeface="Andalus" pitchFamily="18" charset="-78"/>
                          <a:cs typeface="Andalus" pitchFamily="18" charset="-78"/>
                        </a:rPr>
                        <a:t>,</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aruchi</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hrid</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roga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vamana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kantha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daha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hridpradesa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daha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sirosula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mandagni</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hridsula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parswasula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kukshisula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vastisula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arsa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mutrakuchhra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jwara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bhrama</a:t>
                      </a:r>
                      <a:r>
                        <a:rPr lang="en-US" sz="2800" baseline="0" dirty="0">
                          <a:latin typeface="Andalus" pitchFamily="18" charset="-78"/>
                          <a:cs typeface="Andalus" pitchFamily="18" charset="-78"/>
                        </a:rPr>
                        <a:t> </a:t>
                      </a:r>
                      <a:r>
                        <a:rPr lang="en-US" sz="2800" baseline="0" dirty="0" err="1">
                          <a:latin typeface="Andalus" pitchFamily="18" charset="-78"/>
                          <a:cs typeface="Andalus" pitchFamily="18" charset="-78"/>
                        </a:rPr>
                        <a:t>roga</a:t>
                      </a:r>
                      <a:r>
                        <a:rPr lang="en-US" sz="2800" baseline="0" dirty="0">
                          <a:latin typeface="Andalus" pitchFamily="18" charset="-78"/>
                          <a:cs typeface="Andalus" pitchFamily="18" charset="-78"/>
                        </a:rPr>
                        <a:t>, </a:t>
                      </a:r>
                      <a:endParaRPr lang="en-IN" sz="2800" dirty="0">
                        <a:latin typeface="Andalus" pitchFamily="18" charset="-78"/>
                        <a:cs typeface="Andalus" pitchFamily="18" charset="-78"/>
                      </a:endParaRP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ndalus" pitchFamily="18" charset="-78"/>
                <a:cs typeface="Andalus" pitchFamily="18" charset="-78"/>
              </a:rPr>
              <a:t>Next/New generation </a:t>
            </a:r>
            <a:r>
              <a:rPr lang="en-US" dirty="0" err="1">
                <a:latin typeface="Andalus" pitchFamily="18" charset="-78"/>
                <a:cs typeface="Andalus" pitchFamily="18" charset="-78"/>
              </a:rPr>
              <a:t>amlapitta</a:t>
            </a:r>
            <a:endParaRPr lang="en-IN" dirty="0">
              <a:latin typeface="Andalus" pitchFamily="18" charset="-78"/>
              <a:cs typeface="Andalus" pitchFamily="18" charset="-78"/>
            </a:endParaRPr>
          </a:p>
        </p:txBody>
      </p:sp>
      <p:sp>
        <p:nvSpPr>
          <p:cNvPr id="3" name="Content Placeholder 2"/>
          <p:cNvSpPr>
            <a:spLocks noGrp="1"/>
          </p:cNvSpPr>
          <p:nvPr>
            <p:ph idx="1"/>
          </p:nvPr>
        </p:nvSpPr>
        <p:spPr/>
        <p:txBody>
          <a:bodyPr>
            <a:normAutofit fontScale="55000" lnSpcReduction="20000"/>
          </a:bodyPr>
          <a:lstStyle/>
          <a:p>
            <a:r>
              <a:rPr lang="en-US" dirty="0"/>
              <a:t>Patient complaint</a:t>
            </a:r>
          </a:p>
          <a:p>
            <a:r>
              <a:rPr lang="en-US" dirty="0"/>
              <a:t>Acidity</a:t>
            </a:r>
          </a:p>
          <a:p>
            <a:r>
              <a:rPr lang="en-US" dirty="0"/>
              <a:t>Gas eruption in mouth</a:t>
            </a:r>
          </a:p>
          <a:p>
            <a:r>
              <a:rPr lang="en-US" dirty="0"/>
              <a:t>Burning sensation in chest</a:t>
            </a:r>
          </a:p>
          <a:p>
            <a:r>
              <a:rPr lang="en-US" dirty="0"/>
              <a:t>Bloating</a:t>
            </a:r>
          </a:p>
          <a:p>
            <a:r>
              <a:rPr lang="en-US" dirty="0"/>
              <a:t> </a:t>
            </a:r>
            <a:r>
              <a:rPr lang="en-US" dirty="0" err="1"/>
              <a:t>heavyness</a:t>
            </a:r>
            <a:r>
              <a:rPr lang="en-US" dirty="0"/>
              <a:t> in abdomen with discomfort</a:t>
            </a:r>
          </a:p>
          <a:p>
            <a:r>
              <a:rPr lang="en-US" dirty="0"/>
              <a:t>Loss of appetite</a:t>
            </a:r>
          </a:p>
          <a:p>
            <a:r>
              <a:rPr lang="en-US" dirty="0" err="1"/>
              <a:t>Hedache</a:t>
            </a:r>
            <a:endParaRPr lang="en-US" dirty="0"/>
          </a:p>
          <a:p>
            <a:r>
              <a:rPr lang="en-US" dirty="0" err="1"/>
              <a:t>Heavyness</a:t>
            </a:r>
            <a:r>
              <a:rPr lang="en-US" dirty="0"/>
              <a:t> in head</a:t>
            </a:r>
          </a:p>
          <a:p>
            <a:r>
              <a:rPr lang="en-US" dirty="0"/>
              <a:t>Constipation</a:t>
            </a:r>
          </a:p>
          <a:p>
            <a:r>
              <a:rPr lang="en-US" dirty="0"/>
              <a:t>IBS /IBD</a:t>
            </a:r>
          </a:p>
          <a:p>
            <a:r>
              <a:rPr lang="en-US" dirty="0"/>
              <a:t>Cold </a:t>
            </a:r>
            <a:r>
              <a:rPr lang="en-US" dirty="0" err="1"/>
              <a:t>tendcy</a:t>
            </a:r>
            <a:r>
              <a:rPr lang="en-US" dirty="0"/>
              <a:t> </a:t>
            </a:r>
          </a:p>
          <a:p>
            <a:r>
              <a:rPr lang="en-US" dirty="0"/>
              <a:t>Gastritis</a:t>
            </a:r>
          </a:p>
          <a:p>
            <a:r>
              <a:rPr lang="en-US" dirty="0" err="1"/>
              <a:t>Indigetion</a:t>
            </a:r>
            <a:endParaRPr lang="en-US" dirty="0"/>
          </a:p>
          <a:p>
            <a:r>
              <a:rPr lang="en-US" dirty="0"/>
              <a:t>Tenderness in body and joints (SNRA)</a:t>
            </a: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US" dirty="0" err="1"/>
              <a:t>Weekness</a:t>
            </a:r>
            <a:endParaRPr lang="en-US" dirty="0"/>
          </a:p>
          <a:p>
            <a:r>
              <a:rPr lang="en-US" dirty="0" err="1"/>
              <a:t>Weightloss</a:t>
            </a:r>
            <a:endParaRPr lang="en-US" dirty="0"/>
          </a:p>
          <a:p>
            <a:r>
              <a:rPr lang="en-US" dirty="0"/>
              <a:t>Loss of potentiality, strength</a:t>
            </a:r>
          </a:p>
          <a:p>
            <a:r>
              <a:rPr lang="en-US" dirty="0"/>
              <a:t>Sleeplessness</a:t>
            </a:r>
          </a:p>
          <a:p>
            <a:r>
              <a:rPr lang="en-US" dirty="0"/>
              <a:t>Vomiting /with blood</a:t>
            </a:r>
          </a:p>
          <a:p>
            <a:r>
              <a:rPr lang="en-US" dirty="0"/>
              <a:t>Flatulence</a:t>
            </a:r>
          </a:p>
          <a:p>
            <a:r>
              <a:rPr lang="en-US" dirty="0"/>
              <a:t>Air comes out with body pressure</a:t>
            </a:r>
          </a:p>
          <a:p>
            <a:r>
              <a:rPr lang="en-US" dirty="0"/>
              <a:t>Day time sleep</a:t>
            </a:r>
          </a:p>
          <a:p>
            <a:r>
              <a:rPr lang="en-US" dirty="0"/>
              <a:t>Lack of </a:t>
            </a:r>
            <a:r>
              <a:rPr lang="en-US" dirty="0" err="1"/>
              <a:t>enthuciasim</a:t>
            </a:r>
            <a:endParaRPr lang="en-US" dirty="0"/>
          </a:p>
          <a:p>
            <a:r>
              <a:rPr lang="en-US" dirty="0"/>
              <a:t>Patients taking after long duration of medications  without getting satisfactory </a:t>
            </a:r>
            <a:r>
              <a:rPr lang="en-US" dirty="0" err="1"/>
              <a:t>ralaxation</a:t>
            </a:r>
            <a:r>
              <a:rPr lang="en-US" dirty="0"/>
              <a:t>.</a:t>
            </a:r>
          </a:p>
          <a:p>
            <a:endParaRPr lang="en-US" dirty="0"/>
          </a:p>
          <a:p>
            <a:endParaRPr lang="en-US" dirty="0"/>
          </a:p>
          <a:p>
            <a:endParaRPr lang="en-US" dirty="0"/>
          </a:p>
          <a:p>
            <a:endParaRPr lang="en-IN"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US" dirty="0"/>
              <a:t>Medicine for this condition/ </a:t>
            </a:r>
            <a:r>
              <a:rPr lang="en-US" dirty="0" err="1"/>
              <a:t>indigeneous</a:t>
            </a:r>
            <a:r>
              <a:rPr lang="en-US" dirty="0"/>
              <a:t> drugs</a:t>
            </a:r>
          </a:p>
          <a:p>
            <a:r>
              <a:rPr lang="en-US" dirty="0" err="1"/>
              <a:t>Triphala</a:t>
            </a:r>
            <a:endParaRPr lang="en-US" dirty="0"/>
          </a:p>
          <a:p>
            <a:r>
              <a:rPr lang="en-US" dirty="0" err="1"/>
              <a:t>Trikatu</a:t>
            </a:r>
            <a:endParaRPr lang="en-US" dirty="0"/>
          </a:p>
          <a:p>
            <a:r>
              <a:rPr lang="en-US" dirty="0" err="1"/>
              <a:t>Bilwa</a:t>
            </a:r>
            <a:endParaRPr lang="en-US" dirty="0"/>
          </a:p>
          <a:p>
            <a:r>
              <a:rPr lang="en-US" dirty="0" err="1"/>
              <a:t>Chitrak</a:t>
            </a:r>
            <a:endParaRPr lang="en-US" dirty="0"/>
          </a:p>
          <a:p>
            <a:r>
              <a:rPr lang="en-US" dirty="0" err="1"/>
              <a:t>Nagarmootha</a:t>
            </a:r>
            <a:endParaRPr lang="en-US" dirty="0"/>
          </a:p>
          <a:p>
            <a:r>
              <a:rPr lang="en-US" dirty="0" err="1"/>
              <a:t>Satapuspa</a:t>
            </a:r>
            <a:endParaRPr lang="en-US" dirty="0"/>
          </a:p>
          <a:p>
            <a:r>
              <a:rPr lang="en-US" dirty="0"/>
              <a:t>Black salt</a:t>
            </a:r>
          </a:p>
          <a:p>
            <a:r>
              <a:rPr lang="en-US" dirty="0" err="1"/>
              <a:t>Ajamoda</a:t>
            </a:r>
            <a:endParaRPr lang="en-US" dirty="0"/>
          </a:p>
          <a:p>
            <a:r>
              <a:rPr lang="en-US" dirty="0" err="1"/>
              <a:t>Aswagandha</a:t>
            </a:r>
            <a:endParaRPr lang="en-US" dirty="0"/>
          </a:p>
          <a:p>
            <a:r>
              <a:rPr lang="en-US" dirty="0" err="1"/>
              <a:t>Satavari</a:t>
            </a:r>
            <a:endParaRPr lang="en-US" dirty="0"/>
          </a:p>
          <a:p>
            <a:r>
              <a:rPr lang="en-US" dirty="0" err="1"/>
              <a:t>Safed</a:t>
            </a:r>
            <a:r>
              <a:rPr lang="en-US" dirty="0"/>
              <a:t> </a:t>
            </a:r>
            <a:r>
              <a:rPr lang="en-US" dirty="0" err="1"/>
              <a:t>musli</a:t>
            </a:r>
            <a:endParaRPr lang="en-US" dirty="0"/>
          </a:p>
          <a:p>
            <a:endParaRPr lang="en-IN"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p:txBody>
          <a:bodyPr/>
          <a:lstStyle/>
          <a:p>
            <a:r>
              <a:rPr lang="en-US" dirty="0"/>
              <a:t>Each  capsule 500 mg</a:t>
            </a:r>
            <a:endParaRPr lang="en-IN" dirty="0"/>
          </a:p>
        </p:txBody>
      </p:sp>
      <p:sp>
        <p:nvSpPr>
          <p:cNvPr id="5" name="Text Placeholder 4"/>
          <p:cNvSpPr>
            <a:spLocks noGrp="1"/>
          </p:cNvSpPr>
          <p:nvPr>
            <p:ph type="body" sz="quarter" idx="3"/>
          </p:nvPr>
        </p:nvSpPr>
        <p:spPr/>
        <p:txBody>
          <a:bodyPr/>
          <a:lstStyle/>
          <a:p>
            <a:r>
              <a:rPr lang="en-US" dirty="0"/>
              <a:t>Each capsule 500 mg</a:t>
            </a:r>
            <a:endParaRPr lang="en-IN" dirty="0"/>
          </a:p>
        </p:txBody>
      </p:sp>
      <p:sp>
        <p:nvSpPr>
          <p:cNvPr id="6" name="Content Placeholder 5"/>
          <p:cNvSpPr>
            <a:spLocks noGrp="1"/>
          </p:cNvSpPr>
          <p:nvPr>
            <p:ph sz="quarter" idx="4"/>
          </p:nvPr>
        </p:nvSpPr>
        <p:spPr/>
        <p:txBody>
          <a:bodyPr/>
          <a:lstStyle/>
          <a:p>
            <a:r>
              <a:rPr lang="en-US" dirty="0" err="1"/>
              <a:t>Aswagandha</a:t>
            </a:r>
            <a:endParaRPr lang="en-US" dirty="0"/>
          </a:p>
          <a:p>
            <a:r>
              <a:rPr lang="en-US" dirty="0" err="1"/>
              <a:t>Satavari</a:t>
            </a:r>
            <a:endParaRPr lang="en-US" dirty="0"/>
          </a:p>
          <a:p>
            <a:r>
              <a:rPr lang="en-US" dirty="0" err="1"/>
              <a:t>Safed</a:t>
            </a:r>
            <a:r>
              <a:rPr lang="en-US" dirty="0"/>
              <a:t> </a:t>
            </a:r>
            <a:r>
              <a:rPr lang="en-US" dirty="0" err="1"/>
              <a:t>musli</a:t>
            </a:r>
            <a:endParaRPr lang="en-US" dirty="0"/>
          </a:p>
          <a:p>
            <a:endParaRPr lang="en-IN" dirty="0"/>
          </a:p>
        </p:txBody>
      </p:sp>
      <p:sp>
        <p:nvSpPr>
          <p:cNvPr id="8" name="Content Placeholder 7"/>
          <p:cNvSpPr>
            <a:spLocks noGrp="1"/>
          </p:cNvSpPr>
          <p:nvPr>
            <p:ph sz="half" idx="2"/>
          </p:nvPr>
        </p:nvSpPr>
        <p:spPr/>
        <p:txBody>
          <a:bodyPr/>
          <a:lstStyle/>
          <a:p>
            <a:r>
              <a:rPr lang="en-US" dirty="0" err="1"/>
              <a:t>Triphala</a:t>
            </a:r>
            <a:endParaRPr lang="en-US" dirty="0"/>
          </a:p>
          <a:p>
            <a:r>
              <a:rPr lang="en-US" dirty="0" err="1"/>
              <a:t>Trikatu</a:t>
            </a:r>
            <a:endParaRPr lang="en-US" dirty="0"/>
          </a:p>
          <a:p>
            <a:r>
              <a:rPr lang="en-US" dirty="0" err="1"/>
              <a:t>Bilwa</a:t>
            </a:r>
            <a:endParaRPr lang="en-US" dirty="0"/>
          </a:p>
          <a:p>
            <a:r>
              <a:rPr lang="en-US" dirty="0" err="1"/>
              <a:t>Chitrak</a:t>
            </a:r>
            <a:endParaRPr lang="en-US" dirty="0"/>
          </a:p>
          <a:p>
            <a:r>
              <a:rPr lang="en-US" dirty="0" err="1"/>
              <a:t>Nagarmootha</a:t>
            </a:r>
            <a:endParaRPr lang="en-US" dirty="0"/>
          </a:p>
          <a:p>
            <a:r>
              <a:rPr lang="en-US" dirty="0" err="1"/>
              <a:t>Satapuspa</a:t>
            </a:r>
            <a:endParaRPr lang="en-US" dirty="0"/>
          </a:p>
          <a:p>
            <a:r>
              <a:rPr lang="en-US" dirty="0"/>
              <a:t>Black salt</a:t>
            </a:r>
          </a:p>
          <a:p>
            <a:r>
              <a:rPr lang="en-US" dirty="0" err="1"/>
              <a:t>Ajamoda</a:t>
            </a:r>
            <a:endParaRPr lang="en-US" dirty="0"/>
          </a:p>
          <a:p>
            <a:endParaRPr lang="en-I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r>
              <a:rPr lang="en-US" dirty="0">
                <a:latin typeface="Andalus" pitchFamily="18" charset="-78"/>
                <a:cs typeface="Andalus" pitchFamily="18" charset="-78"/>
              </a:rPr>
              <a:t>Research methodology</a:t>
            </a:r>
          </a:p>
          <a:p>
            <a:pPr>
              <a:buNone/>
            </a:pPr>
            <a:r>
              <a:rPr lang="en-US" dirty="0">
                <a:latin typeface="Andalus" pitchFamily="18" charset="-78"/>
                <a:cs typeface="Andalus" pitchFamily="18" charset="-78"/>
              </a:rPr>
              <a:t>Clinical study was done on 100 patients in two groups A and B in GAM, </a:t>
            </a:r>
            <a:r>
              <a:rPr lang="en-US" dirty="0" err="1">
                <a:latin typeface="Andalus" pitchFamily="18" charset="-78"/>
                <a:cs typeface="Andalus" pitchFamily="18" charset="-78"/>
              </a:rPr>
              <a:t>Puri</a:t>
            </a:r>
            <a:r>
              <a:rPr lang="en-US" dirty="0">
                <a:latin typeface="Andalus" pitchFamily="18" charset="-78"/>
                <a:cs typeface="Andalus" pitchFamily="18" charset="-78"/>
              </a:rPr>
              <a:t> and </a:t>
            </a:r>
            <a:r>
              <a:rPr lang="en-US" dirty="0" err="1">
                <a:latin typeface="Andalus" pitchFamily="18" charset="-78"/>
                <a:cs typeface="Andalus" pitchFamily="18" charset="-78"/>
              </a:rPr>
              <a:t>Ayushree</a:t>
            </a:r>
            <a:r>
              <a:rPr lang="en-US" dirty="0">
                <a:latin typeface="Andalus" pitchFamily="18" charset="-78"/>
                <a:cs typeface="Andalus" pitchFamily="18" charset="-78"/>
              </a:rPr>
              <a:t> Health care at Bhubaneswar. Each group having 50 patients for period of 3month duration.</a:t>
            </a:r>
          </a:p>
          <a:p>
            <a:pPr>
              <a:buNone/>
            </a:pPr>
            <a:r>
              <a:rPr lang="en-US" dirty="0">
                <a:latin typeface="Andalus" pitchFamily="18" charset="-78"/>
                <a:cs typeface="Andalus" pitchFamily="18" charset="-78"/>
              </a:rPr>
              <a:t>Group A is the trial group and Group B is the </a:t>
            </a:r>
            <a:r>
              <a:rPr lang="en-US" dirty="0" err="1">
                <a:latin typeface="Andalus" pitchFamily="18" charset="-78"/>
                <a:cs typeface="Andalus" pitchFamily="18" charset="-78"/>
              </a:rPr>
              <a:t>placibo</a:t>
            </a:r>
            <a:r>
              <a:rPr lang="en-US" dirty="0">
                <a:latin typeface="Andalus" pitchFamily="18" charset="-78"/>
                <a:cs typeface="Andalus" pitchFamily="18" charset="-78"/>
              </a:rPr>
              <a:t>, and patients of both the groups advised to life style modifications and changes</a:t>
            </a:r>
            <a:endParaRPr lang="en-IN"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buNone/>
            </a:pPr>
            <a:r>
              <a:rPr lang="en-US" dirty="0">
                <a:latin typeface="Andalus" pitchFamily="18" charset="-78"/>
                <a:cs typeface="Andalus" pitchFamily="18" charset="-78"/>
              </a:rPr>
              <a:t>Study: RCT </a:t>
            </a:r>
          </a:p>
          <a:p>
            <a:pPr>
              <a:buNone/>
            </a:pPr>
            <a:r>
              <a:rPr lang="en-US" dirty="0">
                <a:latin typeface="Andalus" pitchFamily="18" charset="-78"/>
                <a:cs typeface="Andalus" pitchFamily="18" charset="-78"/>
              </a:rPr>
              <a:t>Study design </a:t>
            </a:r>
          </a:p>
          <a:p>
            <a:pPr>
              <a:buNone/>
            </a:pPr>
            <a:r>
              <a:rPr lang="en-US" dirty="0">
                <a:latin typeface="Andalus" pitchFamily="18" charset="-78"/>
                <a:cs typeface="Andalus" pitchFamily="18" charset="-78"/>
              </a:rPr>
              <a:t>Plan of study</a:t>
            </a:r>
          </a:p>
          <a:p>
            <a:pPr>
              <a:buNone/>
            </a:pPr>
            <a:r>
              <a:rPr lang="en-US" dirty="0">
                <a:latin typeface="Andalus" pitchFamily="18" charset="-78"/>
                <a:cs typeface="Andalus" pitchFamily="18" charset="-78"/>
              </a:rPr>
              <a:t>			Group A</a:t>
            </a:r>
          </a:p>
          <a:p>
            <a:pPr>
              <a:buNone/>
            </a:pPr>
            <a:r>
              <a:rPr lang="en-US" dirty="0">
                <a:latin typeface="Andalus" pitchFamily="18" charset="-78"/>
                <a:cs typeface="Andalus" pitchFamily="18" charset="-78"/>
              </a:rPr>
              <a:t>		BT Vs AT Effectiveness study</a:t>
            </a:r>
          </a:p>
          <a:p>
            <a:pPr>
              <a:buNone/>
            </a:pPr>
            <a:r>
              <a:rPr lang="en-US" dirty="0">
                <a:latin typeface="Andalus" pitchFamily="18" charset="-78"/>
                <a:cs typeface="Andalus" pitchFamily="18" charset="-78"/>
              </a:rPr>
              <a:t>			Group B</a:t>
            </a:r>
          </a:p>
          <a:p>
            <a:pPr>
              <a:buNone/>
            </a:pPr>
            <a:r>
              <a:rPr lang="en-US" dirty="0">
                <a:latin typeface="Andalus" pitchFamily="18" charset="-78"/>
                <a:cs typeface="Andalus" pitchFamily="18" charset="-78"/>
              </a:rPr>
              <a:t>		BT Vs AT Effectiveness study</a:t>
            </a:r>
          </a:p>
          <a:p>
            <a:pPr>
              <a:buNone/>
            </a:pPr>
            <a:endParaRPr lang="en-US" dirty="0">
              <a:latin typeface="Andalus" pitchFamily="18" charset="-78"/>
              <a:cs typeface="Andalus" pitchFamily="18" charset="-78"/>
            </a:endParaRPr>
          </a:p>
          <a:p>
            <a:pPr>
              <a:buNone/>
            </a:pPr>
            <a:r>
              <a:rPr lang="en-US" dirty="0">
                <a:latin typeface="Andalus" pitchFamily="18" charset="-78"/>
                <a:cs typeface="Andalus" pitchFamily="18" charset="-78"/>
              </a:rPr>
              <a:t> 		 Group A Vs Group B Efficacy study</a:t>
            </a:r>
            <a:endParaRPr lang="en-IN"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62500" lnSpcReduction="20000"/>
          </a:bodyPr>
          <a:lstStyle/>
          <a:p>
            <a:r>
              <a:rPr lang="en-US" dirty="0"/>
              <a:t>Life style modifications and change</a:t>
            </a:r>
          </a:p>
          <a:p>
            <a:r>
              <a:rPr lang="en-US" dirty="0"/>
              <a:t>Early rise and early to bed</a:t>
            </a:r>
          </a:p>
          <a:p>
            <a:r>
              <a:rPr lang="en-US" dirty="0"/>
              <a:t>Avoid rich and heavy diets</a:t>
            </a:r>
          </a:p>
          <a:p>
            <a:r>
              <a:rPr lang="en-US" dirty="0"/>
              <a:t>Spicy, oily, pasty diet</a:t>
            </a:r>
          </a:p>
          <a:p>
            <a:r>
              <a:rPr lang="en-US" dirty="0"/>
              <a:t>Sweet foods, frozen foods, remnant foods</a:t>
            </a:r>
          </a:p>
          <a:p>
            <a:r>
              <a:rPr lang="en-US" dirty="0"/>
              <a:t>New  unripe, </a:t>
            </a:r>
            <a:r>
              <a:rPr lang="en-US" dirty="0" err="1"/>
              <a:t>imature</a:t>
            </a:r>
            <a:r>
              <a:rPr lang="en-US" dirty="0"/>
              <a:t> fruits and vegetables</a:t>
            </a:r>
          </a:p>
          <a:p>
            <a:r>
              <a:rPr lang="en-US" dirty="0"/>
              <a:t>Diary products.</a:t>
            </a:r>
          </a:p>
          <a:p>
            <a:r>
              <a:rPr lang="en-US" dirty="0"/>
              <a:t>Day time sleep</a:t>
            </a:r>
          </a:p>
          <a:p>
            <a:r>
              <a:rPr lang="en-US" dirty="0"/>
              <a:t>Late night food</a:t>
            </a:r>
          </a:p>
          <a:p>
            <a:r>
              <a:rPr lang="en-US" dirty="0"/>
              <a:t>Long sitting </a:t>
            </a:r>
          </a:p>
          <a:p>
            <a:r>
              <a:rPr lang="en-US" dirty="0"/>
              <a:t>Long fasting</a:t>
            </a:r>
          </a:p>
          <a:p>
            <a:r>
              <a:rPr lang="en-US" dirty="0"/>
              <a:t>Constant pressure on abdomen just after food/ heavy food</a:t>
            </a:r>
          </a:p>
          <a:p>
            <a:r>
              <a:rPr lang="en-US" dirty="0"/>
              <a:t>Advised for morning walk , exercise , meditations, yoga for 45 to 60 minutes</a:t>
            </a:r>
          </a:p>
          <a:p>
            <a:endParaRPr lang="en-IN"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a:latin typeface="Andalus" pitchFamily="18" charset="-78"/>
                <a:cs typeface="Andalus" pitchFamily="18" charset="-78"/>
              </a:rPr>
              <a:t>Therapeutic dose</a:t>
            </a:r>
          </a:p>
          <a:p>
            <a:pPr>
              <a:buNone/>
            </a:pPr>
            <a:r>
              <a:rPr lang="en-US" dirty="0">
                <a:latin typeface="Andalus" pitchFamily="18" charset="-78"/>
                <a:cs typeface="Andalus" pitchFamily="18" charset="-78"/>
              </a:rPr>
              <a:t>	4capsules ( in each two capsules) twice daily before one hour food with warm water for trial group</a:t>
            </a:r>
          </a:p>
          <a:p>
            <a:pPr>
              <a:buNone/>
            </a:pPr>
            <a:r>
              <a:rPr lang="en-US" dirty="0">
                <a:latin typeface="Andalus" pitchFamily="18" charset="-78"/>
                <a:cs typeface="Andalus" pitchFamily="18" charset="-78"/>
              </a:rPr>
              <a:t>For control group same no of capsules was given with rice powder</a:t>
            </a:r>
          </a:p>
          <a:p>
            <a:pPr>
              <a:buNone/>
            </a:pPr>
            <a:r>
              <a:rPr lang="en-US" dirty="0">
                <a:latin typeface="Andalus" pitchFamily="18" charset="-78"/>
                <a:cs typeface="Andalus" pitchFamily="18" charset="-78"/>
              </a:rPr>
              <a:t>Duration = 3 months</a:t>
            </a:r>
          </a:p>
          <a:p>
            <a:pPr>
              <a:buNone/>
            </a:pPr>
            <a:r>
              <a:rPr lang="en-US" dirty="0">
                <a:latin typeface="Andalus" pitchFamily="18" charset="-78"/>
                <a:cs typeface="Andalus" pitchFamily="18" charset="-78"/>
              </a:rPr>
              <a:t>Follow up in every one month</a:t>
            </a:r>
          </a:p>
          <a:p>
            <a:pPr>
              <a:buNone/>
            </a:pPr>
            <a:endParaRPr lang="en-IN" dirty="0">
              <a:latin typeface="Andalus" pitchFamily="18" charset="-78"/>
              <a:cs typeface="Andalus" pitchFamily="18" charset="-7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r>
              <a:rPr lang="en-US" dirty="0">
                <a:latin typeface="Andalus" pitchFamily="18" charset="-78"/>
                <a:cs typeface="Andalus" pitchFamily="18" charset="-78"/>
              </a:rPr>
              <a:t>Statistical measurement is made by</a:t>
            </a:r>
          </a:p>
          <a:p>
            <a:r>
              <a:rPr lang="en-US" dirty="0">
                <a:latin typeface="Andalus" pitchFamily="18" charset="-78"/>
                <a:cs typeface="Andalus" pitchFamily="18" charset="-78"/>
              </a:rPr>
              <a:t>Mean </a:t>
            </a:r>
          </a:p>
          <a:p>
            <a:r>
              <a:rPr lang="en-US" dirty="0">
                <a:latin typeface="Andalus" pitchFamily="18" charset="-78"/>
                <a:cs typeface="Andalus" pitchFamily="18" charset="-78"/>
              </a:rPr>
              <a:t>Median</a:t>
            </a:r>
          </a:p>
          <a:p>
            <a:r>
              <a:rPr lang="en-US" dirty="0">
                <a:latin typeface="Andalus" pitchFamily="18" charset="-78"/>
                <a:cs typeface="Andalus" pitchFamily="18" charset="-78"/>
              </a:rPr>
              <a:t>Mode</a:t>
            </a:r>
          </a:p>
          <a:p>
            <a:r>
              <a:rPr lang="en-US" dirty="0">
                <a:latin typeface="Andalus" pitchFamily="18" charset="-78"/>
                <a:cs typeface="Andalus" pitchFamily="18" charset="-78"/>
              </a:rPr>
              <a:t>Deviation</a:t>
            </a:r>
          </a:p>
          <a:p>
            <a:r>
              <a:rPr lang="en-US" dirty="0">
                <a:latin typeface="Andalus" pitchFamily="18" charset="-78"/>
                <a:cs typeface="Andalus" pitchFamily="18" charset="-78"/>
              </a:rPr>
              <a:t>Standard deviation</a:t>
            </a:r>
          </a:p>
          <a:p>
            <a:r>
              <a:rPr lang="en-US" dirty="0">
                <a:latin typeface="Andalus" pitchFamily="18" charset="-78"/>
                <a:cs typeface="Andalus" pitchFamily="18" charset="-78"/>
              </a:rPr>
              <a:t>Standard error</a:t>
            </a:r>
          </a:p>
          <a:p>
            <a:r>
              <a:rPr lang="en-US" dirty="0">
                <a:latin typeface="Andalus" pitchFamily="18" charset="-78"/>
                <a:cs typeface="Andalus" pitchFamily="18" charset="-78"/>
              </a:rPr>
              <a:t>Student t test</a:t>
            </a:r>
          </a:p>
          <a:p>
            <a:r>
              <a:rPr lang="en-US" dirty="0">
                <a:latin typeface="Andalus" pitchFamily="18" charset="-78"/>
                <a:cs typeface="Andalus" pitchFamily="18" charset="-78"/>
              </a:rPr>
              <a:t>Probability assessment</a:t>
            </a:r>
            <a:endParaRPr lang="en-IN" dirty="0">
              <a:latin typeface="Andalus" pitchFamily="18" charset="-78"/>
              <a:cs typeface="Andalus" pitchFamily="18" charset="-78"/>
            </a:endParaRPr>
          </a:p>
          <a:p>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0000" lnSpcReduction="20000"/>
          </a:bodyPr>
          <a:lstStyle/>
          <a:p>
            <a:r>
              <a:rPr lang="en-US" dirty="0">
                <a:latin typeface="Andalus" pitchFamily="18" charset="-78"/>
                <a:cs typeface="Andalus" pitchFamily="18" charset="-78"/>
              </a:rPr>
              <a:t>Assessment based on subjective parameters - clinical symptoms of </a:t>
            </a:r>
            <a:r>
              <a:rPr lang="en-US" dirty="0" err="1">
                <a:latin typeface="Andalus" pitchFamily="18" charset="-78"/>
                <a:cs typeface="Andalus" pitchFamily="18" charset="-78"/>
              </a:rPr>
              <a:t>amlapitta</a:t>
            </a:r>
            <a:r>
              <a:rPr lang="en-US" dirty="0">
                <a:latin typeface="Andalus" pitchFamily="18" charset="-78"/>
                <a:cs typeface="Andalus" pitchFamily="18" charset="-78"/>
              </a:rPr>
              <a:t> and  </a:t>
            </a:r>
            <a:r>
              <a:rPr lang="en-US" dirty="0" err="1">
                <a:latin typeface="Andalus" pitchFamily="18" charset="-78"/>
                <a:cs typeface="Andalus" pitchFamily="18" charset="-78"/>
              </a:rPr>
              <a:t>Matrayukta</a:t>
            </a:r>
            <a:r>
              <a:rPr lang="en-US" dirty="0">
                <a:latin typeface="Andalus" pitchFamily="18" charset="-78"/>
                <a:cs typeface="Andalus" pitchFamily="18" charset="-78"/>
              </a:rPr>
              <a:t> </a:t>
            </a:r>
            <a:r>
              <a:rPr lang="en-US" dirty="0" err="1">
                <a:latin typeface="Andalus" pitchFamily="18" charset="-78"/>
                <a:cs typeface="Andalus" pitchFamily="18" charset="-78"/>
              </a:rPr>
              <a:t>ahar</a:t>
            </a:r>
            <a:r>
              <a:rPr lang="en-US" dirty="0">
                <a:latin typeface="Andalus" pitchFamily="18" charset="-78"/>
                <a:cs typeface="Andalus" pitchFamily="18" charset="-78"/>
              </a:rPr>
              <a:t> </a:t>
            </a:r>
            <a:r>
              <a:rPr lang="en-US" dirty="0" err="1">
                <a:latin typeface="Andalus" pitchFamily="18" charset="-78"/>
                <a:cs typeface="Andalus" pitchFamily="18" charset="-78"/>
              </a:rPr>
              <a:t>lakshana</a:t>
            </a:r>
            <a:endParaRPr lang="en-IN" dirty="0">
              <a:latin typeface="Andalus" pitchFamily="18" charset="-78"/>
              <a:cs typeface="Andalus" pitchFamily="18" charset="-78"/>
            </a:endParaRPr>
          </a:p>
          <a:p>
            <a:pPr>
              <a:buNone/>
            </a:pPr>
            <a:r>
              <a:rPr lang="en-US" dirty="0">
                <a:latin typeface="Andalus" pitchFamily="18" charset="-78"/>
                <a:cs typeface="Andalus" pitchFamily="18" charset="-78"/>
              </a:rPr>
              <a:t>		After food no pressure on abdomen</a:t>
            </a:r>
          </a:p>
          <a:p>
            <a:pPr>
              <a:buNone/>
            </a:pPr>
            <a:r>
              <a:rPr lang="en-US" dirty="0">
                <a:latin typeface="Andalus" pitchFamily="18" charset="-78"/>
                <a:cs typeface="Andalus" pitchFamily="18" charset="-78"/>
              </a:rPr>
              <a:t>		No change in heart and chest movements</a:t>
            </a:r>
          </a:p>
          <a:p>
            <a:pPr>
              <a:buNone/>
            </a:pPr>
            <a:r>
              <a:rPr lang="en-US" dirty="0">
                <a:latin typeface="Andalus" pitchFamily="18" charset="-78"/>
                <a:cs typeface="Andalus" pitchFamily="18" charset="-78"/>
              </a:rPr>
              <a:t>		No pain in abdominal muscles</a:t>
            </a:r>
          </a:p>
          <a:p>
            <a:pPr>
              <a:buNone/>
            </a:pPr>
            <a:r>
              <a:rPr lang="en-US" dirty="0">
                <a:latin typeface="Andalus" pitchFamily="18" charset="-78"/>
                <a:cs typeface="Andalus" pitchFamily="18" charset="-78"/>
              </a:rPr>
              <a:t>		No </a:t>
            </a:r>
            <a:r>
              <a:rPr lang="en-US" dirty="0" err="1">
                <a:latin typeface="Andalus" pitchFamily="18" charset="-78"/>
                <a:cs typeface="Andalus" pitchFamily="18" charset="-78"/>
              </a:rPr>
              <a:t>heavyness</a:t>
            </a:r>
            <a:r>
              <a:rPr lang="en-US" dirty="0">
                <a:latin typeface="Andalus" pitchFamily="18" charset="-78"/>
                <a:cs typeface="Andalus" pitchFamily="18" charset="-78"/>
              </a:rPr>
              <a:t> in abdominal muscles</a:t>
            </a:r>
          </a:p>
          <a:p>
            <a:pPr>
              <a:buNone/>
            </a:pPr>
            <a:r>
              <a:rPr lang="en-US" dirty="0">
                <a:latin typeface="Andalus" pitchFamily="18" charset="-78"/>
                <a:cs typeface="Andalus" pitchFamily="18" charset="-78"/>
              </a:rPr>
              <a:t>		Satisfaction of mind and other </a:t>
            </a:r>
            <a:r>
              <a:rPr lang="en-US" dirty="0" err="1">
                <a:latin typeface="Andalus" pitchFamily="18" charset="-78"/>
                <a:cs typeface="Andalus" pitchFamily="18" charset="-78"/>
              </a:rPr>
              <a:t>indriyas</a:t>
            </a:r>
            <a:endParaRPr lang="en-US" dirty="0">
              <a:latin typeface="Andalus" pitchFamily="18" charset="-78"/>
              <a:cs typeface="Andalus" pitchFamily="18" charset="-78"/>
            </a:endParaRPr>
          </a:p>
          <a:p>
            <a:pPr>
              <a:buNone/>
            </a:pPr>
            <a:r>
              <a:rPr lang="en-US" dirty="0">
                <a:latin typeface="Andalus" pitchFamily="18" charset="-78"/>
                <a:cs typeface="Andalus" pitchFamily="18" charset="-78"/>
              </a:rPr>
              <a:t>		Satisfaction in appetite and </a:t>
            </a:r>
            <a:r>
              <a:rPr lang="en-US" dirty="0" err="1">
                <a:latin typeface="Andalus" pitchFamily="18" charset="-78"/>
                <a:cs typeface="Andalus" pitchFamily="18" charset="-78"/>
              </a:rPr>
              <a:t>thrist</a:t>
            </a:r>
            <a:endParaRPr lang="en-US" dirty="0">
              <a:latin typeface="Andalus" pitchFamily="18" charset="-78"/>
              <a:cs typeface="Andalus" pitchFamily="18" charset="-78"/>
            </a:endParaRPr>
          </a:p>
          <a:p>
            <a:pPr>
              <a:buNone/>
            </a:pPr>
            <a:r>
              <a:rPr lang="en-US" dirty="0">
                <a:latin typeface="Andalus" pitchFamily="18" charset="-78"/>
                <a:cs typeface="Andalus" pitchFamily="18" charset="-78"/>
              </a:rPr>
              <a:t>	         better feel on standing, sitting, sleep, walking, inspiration, 	</a:t>
            </a:r>
            <a:r>
              <a:rPr lang="en-US" dirty="0" err="1">
                <a:latin typeface="Andalus" pitchFamily="18" charset="-78"/>
                <a:cs typeface="Andalus" pitchFamily="18" charset="-78"/>
              </a:rPr>
              <a:t>expiration,laughing</a:t>
            </a:r>
            <a:r>
              <a:rPr lang="en-US" dirty="0">
                <a:latin typeface="Andalus" pitchFamily="18" charset="-78"/>
                <a:cs typeface="Andalus" pitchFamily="18" charset="-78"/>
              </a:rPr>
              <a:t>, talking, speech.</a:t>
            </a:r>
          </a:p>
          <a:p>
            <a:pPr>
              <a:buNone/>
            </a:pPr>
            <a:r>
              <a:rPr lang="en-US" dirty="0">
                <a:latin typeface="Andalus" pitchFamily="18" charset="-78"/>
                <a:cs typeface="Andalus" pitchFamily="18" charset="-78"/>
              </a:rPr>
              <a:t>		Day time diet digested before evening.</a:t>
            </a:r>
          </a:p>
          <a:p>
            <a:pPr>
              <a:buNone/>
            </a:pPr>
            <a:r>
              <a:rPr lang="en-US" dirty="0">
                <a:latin typeface="Andalus" pitchFamily="18" charset="-78"/>
                <a:cs typeface="Andalus" pitchFamily="18" charset="-78"/>
              </a:rPr>
              <a:t>		Evening diet digested before morning</a:t>
            </a:r>
          </a:p>
          <a:p>
            <a:pPr>
              <a:buNone/>
            </a:pPr>
            <a:r>
              <a:rPr lang="en-US" dirty="0">
                <a:latin typeface="Andalus" pitchFamily="18" charset="-78"/>
                <a:cs typeface="Andalus" pitchFamily="18" charset="-78"/>
              </a:rPr>
              <a:t>		Strength, potentiality, energy and complexion regained.</a:t>
            </a:r>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US" dirty="0">
                <a:latin typeface="Andalus" pitchFamily="18" charset="-78"/>
                <a:cs typeface="Andalus" pitchFamily="18" charset="-78"/>
              </a:rPr>
              <a:t>RESULTS</a:t>
            </a:r>
          </a:p>
          <a:p>
            <a:pPr>
              <a:buNone/>
            </a:pPr>
            <a:r>
              <a:rPr lang="en-US" dirty="0">
                <a:latin typeface="Andalus" pitchFamily="18" charset="-78"/>
                <a:cs typeface="Andalus" pitchFamily="18" charset="-78"/>
              </a:rPr>
              <a:t>A  total no of 100 patients in the internal data sets were evaluated. Over all the mean age of all patients was 50± 15, age range 20-65 years. Both the sexes are equally distributed.</a:t>
            </a:r>
            <a:endParaRPr lang="en-US" dirty="0">
              <a:effectLst>
                <a:outerShdw blurRad="38100" dist="38100" dir="2700000" algn="tl">
                  <a:srgbClr val="000000">
                    <a:alpha val="43137"/>
                  </a:srgbClr>
                </a:outerShdw>
              </a:effectLst>
              <a:latin typeface="Andalus" pitchFamily="18" charset="-78"/>
              <a:cs typeface="Andalus" pitchFamily="18" charset="-78"/>
            </a:endParaRPr>
          </a:p>
          <a:p>
            <a:r>
              <a:rPr lang="en-US" dirty="0">
                <a:latin typeface="Andalus" pitchFamily="18" charset="-78"/>
                <a:cs typeface="Andalus" pitchFamily="18" charset="-78"/>
              </a:rPr>
              <a:t>In group A maximum improvement is 92%, moderate improvement is 8%, mild improvement  is nil, unsatisfactory is nil, after 3 months of treatment.</a:t>
            </a:r>
          </a:p>
          <a:p>
            <a:r>
              <a:rPr lang="en-US" dirty="0">
                <a:latin typeface="Andalus" pitchFamily="18" charset="-78"/>
                <a:cs typeface="Andalus" pitchFamily="18" charset="-78"/>
              </a:rPr>
              <a:t>In group B maximum improvement is 40% for a certain period, moderate improvement 22%, mild improvement 32%, unsatisfactory 6% after 3month of treatment.</a:t>
            </a:r>
          </a:p>
          <a:p>
            <a:pPr>
              <a:buNone/>
            </a:pPr>
            <a:endParaRPr lang="en-US" dirty="0">
              <a:effectLst>
                <a:outerShdw blurRad="38100" dist="38100" dir="2700000" algn="tl">
                  <a:srgbClr val="000000">
                    <a:alpha val="43137"/>
                  </a:srgbClr>
                </a:outerShdw>
              </a:effectLst>
              <a:latin typeface="Andalus" pitchFamily="18" charset="-78"/>
              <a:cs typeface="Andalus" pitchFamily="18" charset="-78"/>
            </a:endParaRPr>
          </a:p>
          <a:p>
            <a:pPr>
              <a:buNone/>
            </a:pPr>
            <a:endParaRPr lang="en-IN" dirty="0">
              <a:latin typeface="Andalus" pitchFamily="18" charset="-78"/>
              <a:cs typeface="Andalus" pitchFamily="18" charset="-7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pPr>
              <a:buNone/>
            </a:pPr>
            <a:r>
              <a:rPr lang="en-US" dirty="0">
                <a:effectLst>
                  <a:outerShdw blurRad="38100" dist="38100" dir="2700000" algn="tl">
                    <a:srgbClr val="000000">
                      <a:alpha val="43137"/>
                    </a:srgbClr>
                  </a:outerShdw>
                </a:effectLst>
                <a:latin typeface="Andalus" pitchFamily="18" charset="-78"/>
                <a:cs typeface="Andalus" pitchFamily="18" charset="-78"/>
              </a:rPr>
              <a:t>After one month  of treatment, (AT1) </a:t>
            </a:r>
            <a:r>
              <a:rPr lang="en-US" dirty="0">
                <a:latin typeface="Andalus" pitchFamily="18" charset="-78"/>
                <a:cs typeface="Andalus" pitchFamily="18" charset="-78"/>
              </a:rPr>
              <a:t>clinical symptoms of </a:t>
            </a:r>
            <a:r>
              <a:rPr lang="en-US" dirty="0" err="1">
                <a:latin typeface="Andalus" pitchFamily="18" charset="-78"/>
                <a:cs typeface="Andalus" pitchFamily="18" charset="-78"/>
              </a:rPr>
              <a:t>amlapitta</a:t>
            </a:r>
            <a:r>
              <a:rPr lang="en-US" dirty="0">
                <a:latin typeface="Andalus" pitchFamily="18" charset="-78"/>
                <a:cs typeface="Andalus" pitchFamily="18" charset="-78"/>
              </a:rPr>
              <a:t> and  </a:t>
            </a:r>
            <a:r>
              <a:rPr lang="en-US" dirty="0" err="1">
                <a:latin typeface="Andalus" pitchFamily="18" charset="-78"/>
                <a:cs typeface="Andalus" pitchFamily="18" charset="-78"/>
              </a:rPr>
              <a:t>Matrayukta</a:t>
            </a:r>
            <a:r>
              <a:rPr lang="en-US" dirty="0">
                <a:latin typeface="Andalus" pitchFamily="18" charset="-78"/>
                <a:cs typeface="Andalus" pitchFamily="18" charset="-78"/>
              </a:rPr>
              <a:t> </a:t>
            </a:r>
            <a:r>
              <a:rPr lang="en-US" dirty="0" err="1">
                <a:latin typeface="Andalus" pitchFamily="18" charset="-78"/>
                <a:cs typeface="Andalus" pitchFamily="18" charset="-78"/>
              </a:rPr>
              <a:t>ahar</a:t>
            </a:r>
            <a:r>
              <a:rPr lang="en-US" dirty="0">
                <a:latin typeface="Andalus" pitchFamily="18" charset="-78"/>
                <a:cs typeface="Andalus" pitchFamily="18" charset="-78"/>
              </a:rPr>
              <a:t> </a:t>
            </a:r>
            <a:r>
              <a:rPr lang="en-US" dirty="0" err="1">
                <a:latin typeface="Andalus" pitchFamily="18" charset="-78"/>
                <a:cs typeface="Andalus" pitchFamily="18" charset="-78"/>
              </a:rPr>
              <a:t>lakshan</a:t>
            </a:r>
            <a:r>
              <a:rPr lang="en-US" dirty="0">
                <a:latin typeface="Andalus" pitchFamily="18" charset="-78"/>
                <a:cs typeface="Andalus" pitchFamily="18" charset="-78"/>
              </a:rPr>
              <a:t> </a:t>
            </a:r>
            <a:r>
              <a:rPr lang="en-IN" dirty="0" err="1">
                <a:latin typeface="Andalus" pitchFamily="18" charset="-78"/>
                <a:cs typeface="Andalus" pitchFamily="18" charset="-78"/>
              </a:rPr>
              <a:t>Avipaka</a:t>
            </a:r>
            <a:r>
              <a:rPr lang="en-IN" dirty="0">
                <a:latin typeface="Andalus" pitchFamily="18" charset="-78"/>
                <a:cs typeface="Andalus" pitchFamily="18" charset="-78"/>
              </a:rPr>
              <a:t>/ </a:t>
            </a:r>
            <a:r>
              <a:rPr lang="en-IN" dirty="0" err="1">
                <a:latin typeface="Andalus" pitchFamily="18" charset="-78"/>
                <a:cs typeface="Andalus" pitchFamily="18" charset="-78"/>
              </a:rPr>
              <a:t>Klama</a:t>
            </a:r>
            <a:r>
              <a:rPr lang="en-IN" dirty="0">
                <a:latin typeface="Andalus" pitchFamily="18" charset="-78"/>
                <a:cs typeface="Andalus" pitchFamily="18" charset="-78"/>
              </a:rPr>
              <a:t> , </a:t>
            </a:r>
            <a:r>
              <a:rPr lang="en-IN" dirty="0" err="1">
                <a:latin typeface="Andalus" pitchFamily="18" charset="-78"/>
                <a:cs typeface="Andalus" pitchFamily="18" charset="-78"/>
              </a:rPr>
              <a:t>Utklesh</a:t>
            </a:r>
            <a:r>
              <a:rPr lang="en-IN" dirty="0">
                <a:latin typeface="Andalus" pitchFamily="18" charset="-78"/>
                <a:cs typeface="Andalus" pitchFamily="18" charset="-78"/>
              </a:rPr>
              <a:t> , </a:t>
            </a:r>
            <a:r>
              <a:rPr lang="en-IN" dirty="0" err="1">
                <a:latin typeface="Andalus" pitchFamily="18" charset="-78"/>
                <a:cs typeface="Andalus" pitchFamily="18" charset="-78"/>
              </a:rPr>
              <a:t>Tikta</a:t>
            </a:r>
            <a:r>
              <a:rPr lang="en-IN" dirty="0">
                <a:latin typeface="Andalus" pitchFamily="18" charset="-78"/>
                <a:cs typeface="Andalus" pitchFamily="18" charset="-78"/>
              </a:rPr>
              <a:t> </a:t>
            </a:r>
            <a:r>
              <a:rPr lang="en-IN" dirty="0" err="1">
                <a:latin typeface="Andalus" pitchFamily="18" charset="-78"/>
                <a:cs typeface="Andalus" pitchFamily="18" charset="-78"/>
              </a:rPr>
              <a:t>udgar</a:t>
            </a:r>
            <a:r>
              <a:rPr lang="en-IN" dirty="0">
                <a:latin typeface="Andalus" pitchFamily="18" charset="-78"/>
                <a:cs typeface="Andalus" pitchFamily="18" charset="-78"/>
              </a:rPr>
              <a:t>, </a:t>
            </a:r>
            <a:r>
              <a:rPr lang="en-IN" dirty="0" err="1">
                <a:latin typeface="Andalus" pitchFamily="18" charset="-78"/>
                <a:cs typeface="Andalus" pitchFamily="18" charset="-78"/>
              </a:rPr>
              <a:t>Amlaudgar</a:t>
            </a:r>
            <a:r>
              <a:rPr lang="en-IN" dirty="0">
                <a:latin typeface="Andalus" pitchFamily="18" charset="-78"/>
                <a:cs typeface="Andalus" pitchFamily="18" charset="-78"/>
              </a:rPr>
              <a:t>, </a:t>
            </a:r>
            <a:r>
              <a:rPr lang="en-IN" dirty="0" err="1">
                <a:latin typeface="Andalus" pitchFamily="18" charset="-78"/>
                <a:cs typeface="Andalus" pitchFamily="18" charset="-78"/>
              </a:rPr>
              <a:t>Gaurav</a:t>
            </a:r>
            <a:r>
              <a:rPr lang="en-IN" dirty="0">
                <a:latin typeface="Andalus" pitchFamily="18" charset="-78"/>
                <a:cs typeface="Andalus" pitchFamily="18" charset="-78"/>
              </a:rPr>
              <a:t>, </a:t>
            </a:r>
            <a:r>
              <a:rPr lang="en-IN" dirty="0" err="1">
                <a:latin typeface="Andalus" pitchFamily="18" charset="-78"/>
                <a:cs typeface="Andalus" pitchFamily="18" charset="-78"/>
              </a:rPr>
              <a:t>Hrid</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r>
              <a:rPr lang="en-IN" dirty="0" err="1">
                <a:latin typeface="Andalus" pitchFamily="18" charset="-78"/>
                <a:cs typeface="Andalus" pitchFamily="18" charset="-78"/>
              </a:rPr>
              <a:t>Kanth</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r>
              <a:rPr lang="en-IN" dirty="0" err="1">
                <a:latin typeface="Andalus" pitchFamily="18" charset="-78"/>
                <a:cs typeface="Andalus" pitchFamily="18" charset="-78"/>
              </a:rPr>
              <a:t>Aruchi</a:t>
            </a:r>
            <a:r>
              <a:rPr lang="en-US" dirty="0">
                <a:effectLst>
                  <a:outerShdw blurRad="38100" dist="38100" dir="2700000" algn="tl">
                    <a:srgbClr val="000000">
                      <a:alpha val="43137"/>
                    </a:srgbClr>
                  </a:outerShdw>
                </a:effectLst>
                <a:latin typeface="Andalus" pitchFamily="18" charset="-78"/>
                <a:cs typeface="Andalus" pitchFamily="18" charset="-78"/>
              </a:rPr>
              <a:t>.</a:t>
            </a:r>
            <a:r>
              <a:rPr lang="en-IN" dirty="0">
                <a:latin typeface="Andalus" pitchFamily="18" charset="-78"/>
                <a:cs typeface="Andalus" pitchFamily="18" charset="-78"/>
              </a:rPr>
              <a:t> with test of significance </a:t>
            </a:r>
            <a:r>
              <a:rPr lang="en-IN" dirty="0" err="1">
                <a:latin typeface="Andalus" pitchFamily="18" charset="-78"/>
                <a:cs typeface="Andalus" pitchFamily="18" charset="-78"/>
              </a:rPr>
              <a:t>mean±SD</a:t>
            </a:r>
            <a:r>
              <a:rPr lang="en-IN" dirty="0">
                <a:latin typeface="Andalus" pitchFamily="18" charset="-78"/>
                <a:cs typeface="Andalus" pitchFamily="18" charset="-78"/>
              </a:rPr>
              <a:t> is equal to10± 2.025 with p value </a:t>
            </a:r>
            <a:r>
              <a:rPr lang="en-IN" dirty="0">
                <a:latin typeface="Times New Roman"/>
                <a:cs typeface="Times New Roman"/>
              </a:rPr>
              <a:t>≤ 0.001 with p value highly significant in treatment group A.</a:t>
            </a:r>
            <a:endParaRPr lang="en-US" dirty="0">
              <a:effectLst>
                <a:outerShdw blurRad="38100" dist="38100" dir="2700000" algn="tl">
                  <a:srgbClr val="000000">
                    <a:alpha val="43137"/>
                  </a:srgbClr>
                </a:outerShdw>
              </a:effectLst>
              <a:latin typeface="Andalus" pitchFamily="18" charset="-78"/>
              <a:cs typeface="Andalus" pitchFamily="18" charset="-78"/>
            </a:endParaRPr>
          </a:p>
          <a:p>
            <a:r>
              <a:rPr lang="en-US" dirty="0">
                <a:effectLst>
                  <a:outerShdw blurRad="38100" dist="38100" dir="2700000" algn="tl">
                    <a:srgbClr val="000000">
                      <a:alpha val="43137"/>
                    </a:srgbClr>
                  </a:outerShdw>
                </a:effectLst>
                <a:latin typeface="Andalus" pitchFamily="18" charset="-78"/>
                <a:cs typeface="Andalus" pitchFamily="18" charset="-78"/>
              </a:rPr>
              <a:t>After 60 days of treatment,(AT2)</a:t>
            </a:r>
            <a:r>
              <a:rPr lang="en-US" dirty="0">
                <a:latin typeface="Andalus" pitchFamily="18" charset="-78"/>
                <a:cs typeface="Andalus" pitchFamily="18" charset="-78"/>
              </a:rPr>
              <a:t> clinical symptoms of </a:t>
            </a:r>
            <a:r>
              <a:rPr lang="en-US" dirty="0" err="1">
                <a:latin typeface="Andalus" pitchFamily="18" charset="-78"/>
                <a:cs typeface="Andalus" pitchFamily="18" charset="-78"/>
              </a:rPr>
              <a:t>amlapitta</a:t>
            </a:r>
            <a:r>
              <a:rPr lang="en-US" dirty="0">
                <a:latin typeface="Andalus" pitchFamily="18" charset="-78"/>
                <a:cs typeface="Andalus" pitchFamily="18" charset="-78"/>
              </a:rPr>
              <a:t> and  </a:t>
            </a:r>
            <a:r>
              <a:rPr lang="en-US" dirty="0" err="1">
                <a:latin typeface="Andalus" pitchFamily="18" charset="-78"/>
                <a:cs typeface="Andalus" pitchFamily="18" charset="-78"/>
              </a:rPr>
              <a:t>Matrayukta</a:t>
            </a:r>
            <a:r>
              <a:rPr lang="en-US" dirty="0">
                <a:latin typeface="Andalus" pitchFamily="18" charset="-78"/>
                <a:cs typeface="Andalus" pitchFamily="18" charset="-78"/>
              </a:rPr>
              <a:t> </a:t>
            </a:r>
            <a:r>
              <a:rPr lang="en-US" dirty="0" err="1">
                <a:latin typeface="Andalus" pitchFamily="18" charset="-78"/>
                <a:cs typeface="Andalus" pitchFamily="18" charset="-78"/>
              </a:rPr>
              <a:t>ahar</a:t>
            </a:r>
            <a:r>
              <a:rPr lang="en-US" dirty="0">
                <a:latin typeface="Andalus" pitchFamily="18" charset="-78"/>
                <a:cs typeface="Andalus" pitchFamily="18" charset="-78"/>
              </a:rPr>
              <a:t> </a:t>
            </a:r>
            <a:r>
              <a:rPr lang="en-US" dirty="0" err="1">
                <a:latin typeface="Andalus" pitchFamily="18" charset="-78"/>
                <a:cs typeface="Andalus" pitchFamily="18" charset="-78"/>
              </a:rPr>
              <a:t>lakshan</a:t>
            </a:r>
            <a:r>
              <a:rPr lang="en-US" dirty="0">
                <a:latin typeface="Andalus" pitchFamily="18" charset="-78"/>
                <a:cs typeface="Andalus" pitchFamily="18" charset="-78"/>
              </a:rPr>
              <a:t> </a:t>
            </a:r>
            <a:r>
              <a:rPr lang="en-IN" dirty="0" err="1">
                <a:latin typeface="Andalus" pitchFamily="18" charset="-78"/>
                <a:cs typeface="Andalus" pitchFamily="18" charset="-78"/>
              </a:rPr>
              <a:t>Avipaka</a:t>
            </a:r>
            <a:r>
              <a:rPr lang="en-IN" dirty="0">
                <a:latin typeface="Andalus" pitchFamily="18" charset="-78"/>
                <a:cs typeface="Andalus" pitchFamily="18" charset="-78"/>
              </a:rPr>
              <a:t>/ </a:t>
            </a:r>
            <a:r>
              <a:rPr lang="en-IN" dirty="0" err="1">
                <a:latin typeface="Andalus" pitchFamily="18" charset="-78"/>
                <a:cs typeface="Andalus" pitchFamily="18" charset="-78"/>
              </a:rPr>
              <a:t>Klama</a:t>
            </a:r>
            <a:r>
              <a:rPr lang="en-IN" dirty="0">
                <a:latin typeface="Andalus" pitchFamily="18" charset="-78"/>
                <a:cs typeface="Andalus" pitchFamily="18" charset="-78"/>
              </a:rPr>
              <a:t> , </a:t>
            </a:r>
            <a:r>
              <a:rPr lang="en-IN" dirty="0" err="1">
                <a:latin typeface="Andalus" pitchFamily="18" charset="-78"/>
                <a:cs typeface="Andalus" pitchFamily="18" charset="-78"/>
              </a:rPr>
              <a:t>Utklesh</a:t>
            </a:r>
            <a:r>
              <a:rPr lang="en-IN" dirty="0">
                <a:latin typeface="Andalus" pitchFamily="18" charset="-78"/>
                <a:cs typeface="Andalus" pitchFamily="18" charset="-78"/>
              </a:rPr>
              <a:t> , </a:t>
            </a:r>
            <a:r>
              <a:rPr lang="en-IN" dirty="0" err="1">
                <a:latin typeface="Andalus" pitchFamily="18" charset="-78"/>
                <a:cs typeface="Andalus" pitchFamily="18" charset="-78"/>
              </a:rPr>
              <a:t>Tikta</a:t>
            </a:r>
            <a:r>
              <a:rPr lang="en-IN" dirty="0">
                <a:latin typeface="Andalus" pitchFamily="18" charset="-78"/>
                <a:cs typeface="Andalus" pitchFamily="18" charset="-78"/>
              </a:rPr>
              <a:t> </a:t>
            </a:r>
            <a:r>
              <a:rPr lang="en-IN" dirty="0" err="1">
                <a:latin typeface="Andalus" pitchFamily="18" charset="-78"/>
                <a:cs typeface="Andalus" pitchFamily="18" charset="-78"/>
              </a:rPr>
              <a:t>udgar</a:t>
            </a:r>
            <a:r>
              <a:rPr lang="en-IN" dirty="0">
                <a:latin typeface="Andalus" pitchFamily="18" charset="-78"/>
                <a:cs typeface="Andalus" pitchFamily="18" charset="-78"/>
              </a:rPr>
              <a:t>, </a:t>
            </a:r>
            <a:r>
              <a:rPr lang="en-IN" dirty="0" err="1">
                <a:latin typeface="Andalus" pitchFamily="18" charset="-78"/>
                <a:cs typeface="Andalus" pitchFamily="18" charset="-78"/>
              </a:rPr>
              <a:t>Amlaudgar</a:t>
            </a:r>
            <a:r>
              <a:rPr lang="en-IN" dirty="0">
                <a:latin typeface="Andalus" pitchFamily="18" charset="-78"/>
                <a:cs typeface="Andalus" pitchFamily="18" charset="-78"/>
              </a:rPr>
              <a:t>, </a:t>
            </a:r>
            <a:r>
              <a:rPr lang="en-IN" dirty="0" err="1">
                <a:latin typeface="Andalus" pitchFamily="18" charset="-78"/>
                <a:cs typeface="Andalus" pitchFamily="18" charset="-78"/>
              </a:rPr>
              <a:t>Gaurav</a:t>
            </a:r>
            <a:r>
              <a:rPr lang="en-IN" dirty="0">
                <a:latin typeface="Andalus" pitchFamily="18" charset="-78"/>
                <a:cs typeface="Andalus" pitchFamily="18" charset="-78"/>
              </a:rPr>
              <a:t>, </a:t>
            </a:r>
            <a:r>
              <a:rPr lang="en-IN" dirty="0" err="1">
                <a:latin typeface="Andalus" pitchFamily="18" charset="-78"/>
                <a:cs typeface="Andalus" pitchFamily="18" charset="-78"/>
              </a:rPr>
              <a:t>Hrid</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r>
              <a:rPr lang="en-IN" dirty="0" err="1">
                <a:latin typeface="Andalus" pitchFamily="18" charset="-78"/>
                <a:cs typeface="Andalus" pitchFamily="18" charset="-78"/>
              </a:rPr>
              <a:t>Kanth</a:t>
            </a:r>
            <a:r>
              <a:rPr lang="en-IN" dirty="0">
                <a:latin typeface="Andalus" pitchFamily="18" charset="-78"/>
                <a:cs typeface="Andalus" pitchFamily="18" charset="-78"/>
              </a:rPr>
              <a:t> </a:t>
            </a:r>
            <a:r>
              <a:rPr lang="en-IN" dirty="0" err="1">
                <a:latin typeface="Andalus" pitchFamily="18" charset="-78"/>
                <a:cs typeface="Andalus" pitchFamily="18" charset="-78"/>
              </a:rPr>
              <a:t>dah</a:t>
            </a:r>
            <a:r>
              <a:rPr lang="en-IN" dirty="0">
                <a:latin typeface="Andalus" pitchFamily="18" charset="-78"/>
                <a:cs typeface="Andalus" pitchFamily="18" charset="-78"/>
              </a:rPr>
              <a:t>, </a:t>
            </a:r>
            <a:r>
              <a:rPr lang="en-IN" dirty="0" err="1">
                <a:latin typeface="Andalus" pitchFamily="18" charset="-78"/>
                <a:cs typeface="Andalus" pitchFamily="18" charset="-78"/>
              </a:rPr>
              <a:t>Aruchi</a:t>
            </a:r>
            <a:r>
              <a:rPr lang="en-IN" dirty="0">
                <a:latin typeface="Andalus" pitchFamily="18" charset="-78"/>
                <a:cs typeface="Andalus" pitchFamily="18" charset="-78"/>
              </a:rPr>
              <a:t> with test of significance </a:t>
            </a:r>
            <a:r>
              <a:rPr lang="en-IN" dirty="0" err="1">
                <a:latin typeface="Andalus" pitchFamily="18" charset="-78"/>
                <a:cs typeface="Andalus" pitchFamily="18" charset="-78"/>
              </a:rPr>
              <a:t>mean±SD</a:t>
            </a:r>
            <a:r>
              <a:rPr lang="en-IN" dirty="0">
                <a:latin typeface="Andalus" pitchFamily="18" charset="-78"/>
                <a:cs typeface="Andalus" pitchFamily="18" charset="-78"/>
              </a:rPr>
              <a:t> is equal to 8± 3.025 with p value </a:t>
            </a:r>
            <a:r>
              <a:rPr lang="en-IN" dirty="0">
                <a:latin typeface="Times New Roman"/>
                <a:cs typeface="Times New Roman"/>
              </a:rPr>
              <a:t>≤ 0.001 with p value highly significant in treatment group A. </a:t>
            </a:r>
            <a:endParaRPr lang="en-IN" dirty="0">
              <a:latin typeface="Andalus" pitchFamily="18" charset="-78"/>
              <a:cs typeface="Andalus" pitchFamily="18" charset="-7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US" sz="2800" dirty="0">
                <a:latin typeface="Andalus" pitchFamily="18" charset="-78"/>
                <a:cs typeface="Andalus" pitchFamily="18" charset="-78"/>
              </a:rPr>
              <a:t>After 90 days of treatment (AT3)clinical symptoms of </a:t>
            </a:r>
            <a:r>
              <a:rPr lang="en-US" sz="2800" dirty="0" err="1">
                <a:latin typeface="Andalus" pitchFamily="18" charset="-78"/>
                <a:cs typeface="Andalus" pitchFamily="18" charset="-78"/>
              </a:rPr>
              <a:t>amlapitta</a:t>
            </a:r>
            <a:r>
              <a:rPr lang="en-US" sz="2800" dirty="0">
                <a:latin typeface="Andalus" pitchFamily="18" charset="-78"/>
                <a:cs typeface="Andalus" pitchFamily="18" charset="-78"/>
              </a:rPr>
              <a:t> and  </a:t>
            </a:r>
            <a:r>
              <a:rPr lang="en-US" sz="2800" dirty="0" err="1">
                <a:latin typeface="Andalus" pitchFamily="18" charset="-78"/>
                <a:cs typeface="Andalus" pitchFamily="18" charset="-78"/>
              </a:rPr>
              <a:t>Matrayukta</a:t>
            </a:r>
            <a:r>
              <a:rPr lang="en-US" sz="2800" dirty="0">
                <a:latin typeface="Andalus" pitchFamily="18" charset="-78"/>
                <a:cs typeface="Andalus" pitchFamily="18" charset="-78"/>
              </a:rPr>
              <a:t> </a:t>
            </a:r>
            <a:r>
              <a:rPr lang="en-US" sz="2800" dirty="0" err="1">
                <a:latin typeface="Andalus" pitchFamily="18" charset="-78"/>
                <a:cs typeface="Andalus" pitchFamily="18" charset="-78"/>
              </a:rPr>
              <a:t>ahar</a:t>
            </a:r>
            <a:r>
              <a:rPr lang="en-US" sz="2800" dirty="0">
                <a:latin typeface="Andalus" pitchFamily="18" charset="-78"/>
                <a:cs typeface="Andalus" pitchFamily="18" charset="-78"/>
              </a:rPr>
              <a:t> </a:t>
            </a:r>
            <a:r>
              <a:rPr lang="en-US" sz="2800" dirty="0" err="1">
                <a:latin typeface="Andalus" pitchFamily="18" charset="-78"/>
                <a:cs typeface="Andalus" pitchFamily="18" charset="-78"/>
              </a:rPr>
              <a:t>lakshan</a:t>
            </a:r>
            <a:r>
              <a:rPr lang="en-US" sz="2800" dirty="0">
                <a:latin typeface="Andalus" pitchFamily="18" charset="-78"/>
                <a:cs typeface="Andalus" pitchFamily="18" charset="-78"/>
              </a:rPr>
              <a:t> </a:t>
            </a:r>
            <a:r>
              <a:rPr lang="en-IN" sz="2800" dirty="0" err="1">
                <a:latin typeface="Andalus" pitchFamily="18" charset="-78"/>
                <a:cs typeface="Andalus" pitchFamily="18" charset="-78"/>
              </a:rPr>
              <a:t>Avipaka</a:t>
            </a:r>
            <a:r>
              <a:rPr lang="en-IN" sz="2800" dirty="0">
                <a:latin typeface="Andalus" pitchFamily="18" charset="-78"/>
                <a:cs typeface="Andalus" pitchFamily="18" charset="-78"/>
              </a:rPr>
              <a:t>/ </a:t>
            </a:r>
            <a:r>
              <a:rPr lang="en-IN" sz="2800" dirty="0" err="1">
                <a:latin typeface="Andalus" pitchFamily="18" charset="-78"/>
                <a:cs typeface="Andalus" pitchFamily="18" charset="-78"/>
              </a:rPr>
              <a:t>Klama</a:t>
            </a:r>
            <a:r>
              <a:rPr lang="en-IN" sz="2800" dirty="0">
                <a:latin typeface="Andalus" pitchFamily="18" charset="-78"/>
                <a:cs typeface="Andalus" pitchFamily="18" charset="-78"/>
              </a:rPr>
              <a:t> , </a:t>
            </a:r>
            <a:r>
              <a:rPr lang="en-IN" sz="2800" dirty="0" err="1">
                <a:latin typeface="Andalus" pitchFamily="18" charset="-78"/>
                <a:cs typeface="Andalus" pitchFamily="18" charset="-78"/>
              </a:rPr>
              <a:t>Utklesh</a:t>
            </a:r>
            <a:r>
              <a:rPr lang="en-IN" sz="2800" dirty="0">
                <a:latin typeface="Andalus" pitchFamily="18" charset="-78"/>
                <a:cs typeface="Andalus" pitchFamily="18" charset="-78"/>
              </a:rPr>
              <a:t> , </a:t>
            </a:r>
            <a:r>
              <a:rPr lang="en-IN" sz="2800" dirty="0" err="1">
                <a:latin typeface="Andalus" pitchFamily="18" charset="-78"/>
                <a:cs typeface="Andalus" pitchFamily="18" charset="-78"/>
              </a:rPr>
              <a:t>Tikta</a:t>
            </a:r>
            <a:r>
              <a:rPr lang="en-IN" sz="2800" dirty="0">
                <a:latin typeface="Andalus" pitchFamily="18" charset="-78"/>
                <a:cs typeface="Andalus" pitchFamily="18" charset="-78"/>
              </a:rPr>
              <a:t> </a:t>
            </a:r>
            <a:r>
              <a:rPr lang="en-IN" sz="2800" dirty="0" err="1">
                <a:latin typeface="Andalus" pitchFamily="18" charset="-78"/>
                <a:cs typeface="Andalus" pitchFamily="18" charset="-78"/>
              </a:rPr>
              <a:t>udgar</a:t>
            </a:r>
            <a:r>
              <a:rPr lang="en-IN" sz="2800" dirty="0">
                <a:latin typeface="Andalus" pitchFamily="18" charset="-78"/>
                <a:cs typeface="Andalus" pitchFamily="18" charset="-78"/>
              </a:rPr>
              <a:t>, </a:t>
            </a:r>
            <a:r>
              <a:rPr lang="en-IN" sz="2800" dirty="0" err="1">
                <a:latin typeface="Andalus" pitchFamily="18" charset="-78"/>
                <a:cs typeface="Andalus" pitchFamily="18" charset="-78"/>
              </a:rPr>
              <a:t>Amlaudgar</a:t>
            </a:r>
            <a:r>
              <a:rPr lang="en-IN" sz="2800" dirty="0">
                <a:latin typeface="Andalus" pitchFamily="18" charset="-78"/>
                <a:cs typeface="Andalus" pitchFamily="18" charset="-78"/>
              </a:rPr>
              <a:t>, </a:t>
            </a:r>
            <a:r>
              <a:rPr lang="en-IN" sz="2800" dirty="0" err="1">
                <a:latin typeface="Andalus" pitchFamily="18" charset="-78"/>
                <a:cs typeface="Andalus" pitchFamily="18" charset="-78"/>
              </a:rPr>
              <a:t>Gaurav</a:t>
            </a:r>
            <a:r>
              <a:rPr lang="en-IN" sz="2800" dirty="0">
                <a:latin typeface="Andalus" pitchFamily="18" charset="-78"/>
                <a:cs typeface="Andalus" pitchFamily="18" charset="-78"/>
              </a:rPr>
              <a:t>, </a:t>
            </a:r>
            <a:r>
              <a:rPr lang="en-IN" sz="2800" dirty="0" err="1">
                <a:latin typeface="Andalus" pitchFamily="18" charset="-78"/>
                <a:cs typeface="Andalus" pitchFamily="18" charset="-78"/>
              </a:rPr>
              <a:t>Hrid</a:t>
            </a:r>
            <a:r>
              <a:rPr lang="en-IN" sz="2800" dirty="0">
                <a:latin typeface="Andalus" pitchFamily="18" charset="-78"/>
                <a:cs typeface="Andalus" pitchFamily="18" charset="-78"/>
              </a:rPr>
              <a:t> </a:t>
            </a:r>
            <a:r>
              <a:rPr lang="en-IN" sz="2800" dirty="0" err="1">
                <a:latin typeface="Andalus" pitchFamily="18" charset="-78"/>
                <a:cs typeface="Andalus" pitchFamily="18" charset="-78"/>
              </a:rPr>
              <a:t>dah</a:t>
            </a:r>
            <a:r>
              <a:rPr lang="en-IN" sz="2800" dirty="0">
                <a:latin typeface="Andalus" pitchFamily="18" charset="-78"/>
                <a:cs typeface="Andalus" pitchFamily="18" charset="-78"/>
              </a:rPr>
              <a:t>, </a:t>
            </a:r>
            <a:r>
              <a:rPr lang="en-IN" sz="2800" dirty="0" err="1">
                <a:latin typeface="Andalus" pitchFamily="18" charset="-78"/>
                <a:cs typeface="Andalus" pitchFamily="18" charset="-78"/>
              </a:rPr>
              <a:t>Kanth</a:t>
            </a:r>
            <a:r>
              <a:rPr lang="en-IN" sz="2800" dirty="0">
                <a:latin typeface="Andalus" pitchFamily="18" charset="-78"/>
                <a:cs typeface="Andalus" pitchFamily="18" charset="-78"/>
              </a:rPr>
              <a:t> </a:t>
            </a:r>
            <a:r>
              <a:rPr lang="en-IN" sz="2800" dirty="0" err="1">
                <a:latin typeface="Andalus" pitchFamily="18" charset="-78"/>
                <a:cs typeface="Andalus" pitchFamily="18" charset="-78"/>
              </a:rPr>
              <a:t>dah</a:t>
            </a:r>
            <a:r>
              <a:rPr lang="en-IN" sz="2800" dirty="0">
                <a:latin typeface="Andalus" pitchFamily="18" charset="-78"/>
                <a:cs typeface="Andalus" pitchFamily="18" charset="-78"/>
              </a:rPr>
              <a:t>, </a:t>
            </a:r>
            <a:r>
              <a:rPr lang="en-IN" sz="2800" dirty="0" err="1">
                <a:latin typeface="Andalus" pitchFamily="18" charset="-78"/>
                <a:cs typeface="Andalus" pitchFamily="18" charset="-78"/>
              </a:rPr>
              <a:t>Aruchi</a:t>
            </a:r>
            <a:r>
              <a:rPr lang="en-IN" sz="2800" dirty="0">
                <a:latin typeface="Andalus" pitchFamily="18" charset="-78"/>
                <a:cs typeface="Andalus" pitchFamily="18" charset="-78"/>
              </a:rPr>
              <a:t> with test of significance </a:t>
            </a:r>
            <a:r>
              <a:rPr lang="en-IN" sz="2800" dirty="0" err="1">
                <a:latin typeface="Andalus" pitchFamily="18" charset="-78"/>
                <a:cs typeface="Andalus" pitchFamily="18" charset="-78"/>
              </a:rPr>
              <a:t>mean±SD</a:t>
            </a:r>
            <a:r>
              <a:rPr lang="en-IN" sz="2800" dirty="0">
                <a:latin typeface="Andalus" pitchFamily="18" charset="-78"/>
                <a:cs typeface="Andalus" pitchFamily="18" charset="-78"/>
              </a:rPr>
              <a:t> is equal to5± 3.025 with p value ≤ 0.001 with p value highly significant in treatment group A.</a:t>
            </a:r>
          </a:p>
          <a:p>
            <a:r>
              <a:rPr lang="en-US" sz="2800" dirty="0">
                <a:latin typeface="Andalus" pitchFamily="18" charset="-78"/>
                <a:cs typeface="Andalus" pitchFamily="18" charset="-78"/>
              </a:rPr>
              <a:t>In group B there is some</a:t>
            </a:r>
            <a:r>
              <a:rPr lang="en-IN" sz="2800" dirty="0">
                <a:latin typeface="Andalus" pitchFamily="18" charset="-78"/>
                <a:cs typeface="Andalus" pitchFamily="18" charset="-78"/>
              </a:rPr>
              <a:t> changes in </a:t>
            </a:r>
            <a:r>
              <a:rPr lang="en-IN" sz="2800" dirty="0" err="1">
                <a:latin typeface="Andalus" pitchFamily="18" charset="-78"/>
                <a:cs typeface="Andalus" pitchFamily="18" charset="-78"/>
              </a:rPr>
              <a:t>Avipaka</a:t>
            </a:r>
            <a:r>
              <a:rPr lang="en-IN" sz="2800" dirty="0">
                <a:latin typeface="Andalus" pitchFamily="18" charset="-78"/>
                <a:cs typeface="Andalus" pitchFamily="18" charset="-78"/>
              </a:rPr>
              <a:t>/ </a:t>
            </a:r>
            <a:r>
              <a:rPr lang="en-IN" sz="2800" dirty="0" err="1">
                <a:latin typeface="Andalus" pitchFamily="18" charset="-78"/>
                <a:cs typeface="Andalus" pitchFamily="18" charset="-78"/>
              </a:rPr>
              <a:t>Klama</a:t>
            </a:r>
            <a:r>
              <a:rPr lang="en-IN" sz="2800" dirty="0">
                <a:latin typeface="Andalus" pitchFamily="18" charset="-78"/>
                <a:cs typeface="Andalus" pitchFamily="18" charset="-78"/>
              </a:rPr>
              <a:t> , </a:t>
            </a:r>
            <a:r>
              <a:rPr lang="en-IN" sz="2800" dirty="0" err="1">
                <a:latin typeface="Andalus" pitchFamily="18" charset="-78"/>
                <a:cs typeface="Andalus" pitchFamily="18" charset="-78"/>
              </a:rPr>
              <a:t>Utklesh</a:t>
            </a:r>
            <a:r>
              <a:rPr lang="en-IN" sz="2800" dirty="0">
                <a:latin typeface="Andalus" pitchFamily="18" charset="-78"/>
                <a:cs typeface="Andalus" pitchFamily="18" charset="-78"/>
              </a:rPr>
              <a:t> , </a:t>
            </a:r>
            <a:r>
              <a:rPr lang="en-IN" sz="2800" dirty="0" err="1">
                <a:latin typeface="Andalus" pitchFamily="18" charset="-78"/>
                <a:cs typeface="Andalus" pitchFamily="18" charset="-78"/>
              </a:rPr>
              <a:t>Tikta</a:t>
            </a:r>
            <a:r>
              <a:rPr lang="en-IN" sz="2800" dirty="0">
                <a:latin typeface="Andalus" pitchFamily="18" charset="-78"/>
                <a:cs typeface="Andalus" pitchFamily="18" charset="-78"/>
              </a:rPr>
              <a:t> </a:t>
            </a:r>
            <a:r>
              <a:rPr lang="en-IN" sz="2800" dirty="0" err="1">
                <a:latin typeface="Andalus" pitchFamily="18" charset="-78"/>
                <a:cs typeface="Andalus" pitchFamily="18" charset="-78"/>
              </a:rPr>
              <a:t>udgar</a:t>
            </a:r>
            <a:r>
              <a:rPr lang="en-IN" sz="2800" dirty="0">
                <a:latin typeface="Andalus" pitchFamily="18" charset="-78"/>
                <a:cs typeface="Andalus" pitchFamily="18" charset="-78"/>
              </a:rPr>
              <a:t>, </a:t>
            </a:r>
            <a:r>
              <a:rPr lang="en-IN" sz="2800" dirty="0" err="1">
                <a:latin typeface="Andalus" pitchFamily="18" charset="-78"/>
                <a:cs typeface="Andalus" pitchFamily="18" charset="-78"/>
              </a:rPr>
              <a:t>Amlaudgar</a:t>
            </a:r>
            <a:r>
              <a:rPr lang="en-IN" sz="2800" dirty="0">
                <a:latin typeface="Andalus" pitchFamily="18" charset="-78"/>
                <a:cs typeface="Andalus" pitchFamily="18" charset="-78"/>
              </a:rPr>
              <a:t>, </a:t>
            </a:r>
            <a:r>
              <a:rPr lang="en-IN" sz="2800" dirty="0" err="1">
                <a:latin typeface="Andalus" pitchFamily="18" charset="-78"/>
                <a:cs typeface="Andalus" pitchFamily="18" charset="-78"/>
              </a:rPr>
              <a:t>Gaurav</a:t>
            </a:r>
            <a:r>
              <a:rPr lang="en-IN" sz="2800" dirty="0">
                <a:latin typeface="Andalus" pitchFamily="18" charset="-78"/>
                <a:cs typeface="Andalus" pitchFamily="18" charset="-78"/>
              </a:rPr>
              <a:t>, </a:t>
            </a:r>
            <a:r>
              <a:rPr lang="en-IN" sz="2800" dirty="0" err="1">
                <a:latin typeface="Andalus" pitchFamily="18" charset="-78"/>
                <a:cs typeface="Andalus" pitchFamily="18" charset="-78"/>
              </a:rPr>
              <a:t>Hrid</a:t>
            </a:r>
            <a:r>
              <a:rPr lang="en-IN" sz="2800" dirty="0">
                <a:latin typeface="Andalus" pitchFamily="18" charset="-78"/>
                <a:cs typeface="Andalus" pitchFamily="18" charset="-78"/>
              </a:rPr>
              <a:t> </a:t>
            </a:r>
            <a:r>
              <a:rPr lang="en-IN" sz="2800" dirty="0" err="1">
                <a:latin typeface="Andalus" pitchFamily="18" charset="-78"/>
                <a:cs typeface="Andalus" pitchFamily="18" charset="-78"/>
              </a:rPr>
              <a:t>dah</a:t>
            </a:r>
            <a:r>
              <a:rPr lang="en-IN" sz="2800" dirty="0">
                <a:latin typeface="Andalus" pitchFamily="18" charset="-78"/>
                <a:cs typeface="Andalus" pitchFamily="18" charset="-78"/>
              </a:rPr>
              <a:t>, </a:t>
            </a:r>
            <a:r>
              <a:rPr lang="en-IN" sz="2800" dirty="0" err="1">
                <a:latin typeface="Andalus" pitchFamily="18" charset="-78"/>
                <a:cs typeface="Andalus" pitchFamily="18" charset="-78"/>
              </a:rPr>
              <a:t>Kanth</a:t>
            </a:r>
            <a:r>
              <a:rPr lang="en-IN" sz="2800" dirty="0">
                <a:latin typeface="Andalus" pitchFamily="18" charset="-78"/>
                <a:cs typeface="Andalus" pitchFamily="18" charset="-78"/>
              </a:rPr>
              <a:t> </a:t>
            </a:r>
            <a:r>
              <a:rPr lang="en-IN" sz="2800" dirty="0" err="1">
                <a:latin typeface="Andalus" pitchFamily="18" charset="-78"/>
                <a:cs typeface="Andalus" pitchFamily="18" charset="-78"/>
              </a:rPr>
              <a:t>dah</a:t>
            </a:r>
            <a:r>
              <a:rPr lang="en-IN" sz="2800" dirty="0">
                <a:latin typeface="Andalus" pitchFamily="18" charset="-78"/>
                <a:cs typeface="Andalus" pitchFamily="18" charset="-78"/>
              </a:rPr>
              <a:t>, </a:t>
            </a:r>
            <a:r>
              <a:rPr lang="en-IN" sz="2800" dirty="0" err="1">
                <a:latin typeface="Andalus" pitchFamily="18" charset="-78"/>
                <a:cs typeface="Andalus" pitchFamily="18" charset="-78"/>
              </a:rPr>
              <a:t>Aruchi</a:t>
            </a:r>
            <a:r>
              <a:rPr lang="en-US" sz="2800" dirty="0">
                <a:latin typeface="Andalus" pitchFamily="18" charset="-78"/>
                <a:cs typeface="Andalus" pitchFamily="18" charset="-78"/>
              </a:rPr>
              <a:t> with </a:t>
            </a:r>
            <a:r>
              <a:rPr lang="en-US" sz="2800" dirty="0" err="1">
                <a:latin typeface="Andalus" pitchFamily="18" charset="-78"/>
                <a:cs typeface="Andalus" pitchFamily="18" charset="-78"/>
              </a:rPr>
              <a:t>Mean±SD</a:t>
            </a:r>
            <a:r>
              <a:rPr lang="en-US" sz="2800" dirty="0">
                <a:latin typeface="Andalus" pitchFamily="18" charset="-78"/>
                <a:cs typeface="Andalus" pitchFamily="18" charset="-78"/>
              </a:rPr>
              <a:t> is 9±2.025 with t value 4.653 and  p value  ≥ 0.05 Highly significant in initial one months of treatment but p value  ≥ 0.05 indicates insignificant means no change even after 3months of treatment.</a:t>
            </a:r>
          </a:p>
          <a:p>
            <a:r>
              <a:rPr lang="en-US" sz="2800" dirty="0">
                <a:latin typeface="Andalus" pitchFamily="18" charset="-78"/>
                <a:cs typeface="Andalus" pitchFamily="18" charset="-78"/>
              </a:rPr>
              <a:t>In between Group A and Group B, group A is highly significant with p value ≤0.001 in AT1,AT2 and AT3.</a:t>
            </a:r>
            <a:endParaRPr lang="en-IN" sz="2800" dirty="0">
              <a:latin typeface="Andalus" pitchFamily="18" charset="-78"/>
              <a:cs typeface="Andalus" pitchFamily="18" charset="-78"/>
            </a:endParaRPr>
          </a:p>
          <a:p>
            <a:endParaRPr lang="en-IN" sz="2800" dirty="0">
              <a:latin typeface="Andalus" pitchFamily="18" charset="-78"/>
              <a:cs typeface="Andalus" pitchFamily="18"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r>
              <a:rPr lang="en-US" dirty="0">
                <a:latin typeface="Andalus" pitchFamily="18" charset="-78"/>
                <a:cs typeface="Andalus" pitchFamily="18" charset="-78"/>
              </a:rPr>
              <a:t>Clinical evaluation</a:t>
            </a:r>
          </a:p>
          <a:p>
            <a:r>
              <a:rPr lang="en-US" dirty="0">
                <a:latin typeface="Andalus" pitchFamily="18" charset="-78"/>
                <a:cs typeface="Andalus" pitchFamily="18" charset="-78"/>
              </a:rPr>
              <a:t> </a:t>
            </a:r>
            <a:r>
              <a:rPr lang="en-US" dirty="0" err="1">
                <a:latin typeface="Andalus" pitchFamily="18" charset="-78"/>
                <a:cs typeface="Andalus" pitchFamily="18" charset="-78"/>
              </a:rPr>
              <a:t>amlapitta</a:t>
            </a:r>
            <a:r>
              <a:rPr lang="en-US" dirty="0">
                <a:latin typeface="Andalus" pitchFamily="18" charset="-78"/>
                <a:cs typeface="Andalus" pitchFamily="18" charset="-78"/>
              </a:rPr>
              <a:t> in chronic phase or in old cases where physiological and structural changes occurs. It requires two types of medicines one is for physiological changes and another for structural changes and cellular repair.</a:t>
            </a:r>
          </a:p>
          <a:p>
            <a:r>
              <a:rPr lang="en-US" dirty="0">
                <a:latin typeface="Andalus" pitchFamily="18" charset="-78"/>
                <a:cs typeface="Andalus" pitchFamily="18" charset="-78"/>
              </a:rPr>
              <a:t>One group of medicine require for control of </a:t>
            </a:r>
            <a:r>
              <a:rPr lang="en-US" dirty="0" err="1">
                <a:latin typeface="Andalus" pitchFamily="18" charset="-78"/>
                <a:cs typeface="Andalus" pitchFamily="18" charset="-78"/>
              </a:rPr>
              <a:t>pitta</a:t>
            </a:r>
            <a:r>
              <a:rPr lang="en-US" dirty="0">
                <a:latin typeface="Andalus" pitchFamily="18" charset="-78"/>
                <a:cs typeface="Andalus" pitchFamily="18" charset="-78"/>
              </a:rPr>
              <a:t> – </a:t>
            </a:r>
            <a:r>
              <a:rPr lang="en-US" dirty="0" err="1">
                <a:latin typeface="Andalus" pitchFamily="18" charset="-78"/>
                <a:cs typeface="Andalus" pitchFamily="18" charset="-78"/>
              </a:rPr>
              <a:t>pitta</a:t>
            </a:r>
            <a:r>
              <a:rPr lang="en-US" dirty="0">
                <a:latin typeface="Andalus" pitchFamily="18" charset="-78"/>
                <a:cs typeface="Andalus" pitchFamily="18" charset="-78"/>
              </a:rPr>
              <a:t> </a:t>
            </a:r>
            <a:r>
              <a:rPr lang="en-US" dirty="0" err="1">
                <a:latin typeface="Andalus" pitchFamily="18" charset="-78"/>
                <a:cs typeface="Andalus" pitchFamily="18" charset="-78"/>
              </a:rPr>
              <a:t>samaka</a:t>
            </a:r>
            <a:r>
              <a:rPr lang="en-US" dirty="0">
                <a:latin typeface="Andalus" pitchFamily="18" charset="-78"/>
                <a:cs typeface="Andalus" pitchFamily="18" charset="-78"/>
              </a:rPr>
              <a:t> and another group of medicine  </a:t>
            </a:r>
            <a:r>
              <a:rPr lang="en-US" dirty="0" err="1">
                <a:latin typeface="Andalus" pitchFamily="18" charset="-78"/>
                <a:cs typeface="Andalus" pitchFamily="18" charset="-78"/>
              </a:rPr>
              <a:t>balya</a:t>
            </a:r>
            <a:r>
              <a:rPr lang="en-US" dirty="0">
                <a:latin typeface="Andalus" pitchFamily="18" charset="-78"/>
                <a:cs typeface="Andalus" pitchFamily="18" charset="-78"/>
              </a:rPr>
              <a:t>, </a:t>
            </a:r>
            <a:r>
              <a:rPr lang="en-US" dirty="0" err="1">
                <a:latin typeface="Andalus" pitchFamily="18" charset="-78"/>
                <a:cs typeface="Andalus" pitchFamily="18" charset="-78"/>
              </a:rPr>
              <a:t>brisya</a:t>
            </a:r>
            <a:r>
              <a:rPr lang="en-US" dirty="0">
                <a:latin typeface="Andalus" pitchFamily="18" charset="-78"/>
                <a:cs typeface="Andalus" pitchFamily="18" charset="-78"/>
              </a:rPr>
              <a:t>, </a:t>
            </a:r>
            <a:r>
              <a:rPr lang="en-US" dirty="0" err="1">
                <a:latin typeface="Andalus" pitchFamily="18" charset="-78"/>
                <a:cs typeface="Andalus" pitchFamily="18" charset="-78"/>
              </a:rPr>
              <a:t>rasayana</a:t>
            </a:r>
            <a:r>
              <a:rPr lang="en-US" dirty="0"/>
              <a:t>.</a:t>
            </a:r>
            <a:endParaRPr lang="en-IN"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600" b="1" dirty="0">
                <a:solidFill>
                  <a:srgbClr val="7030A0"/>
                </a:solidFill>
              </a:rPr>
              <a:t>AMLAPITTA</a:t>
            </a:r>
            <a:endParaRPr lang="en-IN" sz="1600" b="1" dirty="0">
              <a:solidFill>
                <a:srgbClr val="7030A0"/>
              </a:solidFill>
            </a:endParaRPr>
          </a:p>
        </p:txBody>
      </p:sp>
      <p:graphicFrame>
        <p:nvGraphicFramePr>
          <p:cNvPr id="4" name="Content Placeholder 3"/>
          <p:cNvGraphicFramePr>
            <a:graphicFrameLocks noGrp="1"/>
          </p:cNvGraphicFramePr>
          <p:nvPr>
            <p:ph idx="1"/>
          </p:nvPr>
        </p:nvGraphicFramePr>
        <p:xfrm>
          <a:off x="457200" y="1600200"/>
          <a:ext cx="8229600" cy="4968240"/>
        </p:xfrm>
        <a:graphic>
          <a:graphicData uri="http://schemas.openxmlformats.org/drawingml/2006/table">
            <a:tbl>
              <a:tblPr firstRow="1" bandRow="1">
                <a:tableStyleId>{93296810-A885-4BE3-A3E7-6D5BEEA58F35}</a:tableStyleId>
              </a:tblPr>
              <a:tblGrid>
                <a:gridCol w="822960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Andalus" pitchFamily="18" charset="-78"/>
                          <a:cs typeface="Andalus" pitchFamily="18" charset="-78"/>
                        </a:rPr>
                        <a:t>Clinical evaluation</a:t>
                      </a:r>
                    </a:p>
                    <a:p>
                      <a:endParaRPr lang="en-IN" sz="2800" dirty="0"/>
                    </a:p>
                  </a:txBody>
                  <a:tcPr/>
                </a:tc>
                <a:extLst>
                  <a:ext uri="{0D108BD9-81ED-4DB2-BD59-A6C34878D82A}">
                    <a16:rowId xmlns:a16="http://schemas.microsoft.com/office/drawing/2014/main" val="10000"/>
                  </a:ext>
                </a:extLst>
              </a:tr>
              <a:tr h="370840">
                <a:tc>
                  <a:txBody>
                    <a:bodyPr/>
                    <a:lstStyle/>
                    <a:p>
                      <a:r>
                        <a:rPr lang="en-US" sz="2800" dirty="0" err="1">
                          <a:latin typeface="Andalus" pitchFamily="18" charset="-78"/>
                          <a:cs typeface="Andalus" pitchFamily="18" charset="-78"/>
                        </a:rPr>
                        <a:t>Amlapitta</a:t>
                      </a:r>
                      <a:r>
                        <a:rPr lang="en-US" sz="2800" dirty="0">
                          <a:latin typeface="Andalus" pitchFamily="18" charset="-78"/>
                          <a:cs typeface="Andalus" pitchFamily="18" charset="-78"/>
                        </a:rPr>
                        <a:t> in chronic phase or in old cases where physiological and structural changes occurs. It requires two types of medicines one is for physiological changes and another for structural changes and cellular repair.</a:t>
                      </a:r>
                      <a:endParaRPr lang="en-IN" sz="2800"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Andalus" pitchFamily="18" charset="-78"/>
                          <a:cs typeface="Andalus" pitchFamily="18" charset="-78"/>
                        </a:rPr>
                        <a:t>One group of medicine require for control of </a:t>
                      </a:r>
                      <a:r>
                        <a:rPr lang="en-US" sz="2800" dirty="0" err="1">
                          <a:latin typeface="Andalus" pitchFamily="18" charset="-78"/>
                          <a:cs typeface="Andalus" pitchFamily="18" charset="-78"/>
                        </a:rPr>
                        <a:t>pitta</a:t>
                      </a:r>
                      <a:r>
                        <a:rPr lang="en-US" sz="2800" dirty="0">
                          <a:latin typeface="Andalus" pitchFamily="18" charset="-78"/>
                          <a:cs typeface="Andalus" pitchFamily="18" charset="-78"/>
                        </a:rPr>
                        <a:t> – </a:t>
                      </a:r>
                      <a:r>
                        <a:rPr lang="en-US" sz="2800" dirty="0" err="1">
                          <a:latin typeface="Andalus" pitchFamily="18" charset="-78"/>
                          <a:cs typeface="Andalus" pitchFamily="18" charset="-78"/>
                        </a:rPr>
                        <a:t>pitta</a:t>
                      </a:r>
                      <a:r>
                        <a:rPr lang="en-US" sz="2800" dirty="0">
                          <a:latin typeface="Andalus" pitchFamily="18" charset="-78"/>
                          <a:cs typeface="Andalus" pitchFamily="18" charset="-78"/>
                        </a:rPr>
                        <a:t> </a:t>
                      </a:r>
                      <a:r>
                        <a:rPr lang="en-US" sz="2800" dirty="0" err="1">
                          <a:latin typeface="Andalus" pitchFamily="18" charset="-78"/>
                          <a:cs typeface="Andalus" pitchFamily="18" charset="-78"/>
                        </a:rPr>
                        <a:t>samaka</a:t>
                      </a:r>
                      <a:r>
                        <a:rPr lang="en-US" sz="2800" dirty="0">
                          <a:latin typeface="Andalus" pitchFamily="18" charset="-78"/>
                          <a:cs typeface="Andalus" pitchFamily="18" charset="-78"/>
                        </a:rPr>
                        <a:t> and another group of medicine  </a:t>
                      </a:r>
                      <a:r>
                        <a:rPr lang="en-US" sz="2800" dirty="0" err="1">
                          <a:latin typeface="Andalus" pitchFamily="18" charset="-78"/>
                          <a:cs typeface="Andalus" pitchFamily="18" charset="-78"/>
                        </a:rPr>
                        <a:t>balya</a:t>
                      </a:r>
                      <a:r>
                        <a:rPr lang="en-US" sz="2800" dirty="0">
                          <a:latin typeface="Andalus" pitchFamily="18" charset="-78"/>
                          <a:cs typeface="Andalus" pitchFamily="18" charset="-78"/>
                        </a:rPr>
                        <a:t>, </a:t>
                      </a:r>
                      <a:r>
                        <a:rPr lang="en-US" sz="2800" dirty="0" err="1">
                          <a:latin typeface="Andalus" pitchFamily="18" charset="-78"/>
                          <a:cs typeface="Andalus" pitchFamily="18" charset="-78"/>
                        </a:rPr>
                        <a:t>brisya</a:t>
                      </a:r>
                      <a:r>
                        <a:rPr lang="en-US" sz="2800" dirty="0">
                          <a:latin typeface="Andalus" pitchFamily="18" charset="-78"/>
                          <a:cs typeface="Andalus" pitchFamily="18" charset="-78"/>
                        </a:rPr>
                        <a:t>, </a:t>
                      </a:r>
                      <a:r>
                        <a:rPr lang="en-US" sz="2800" dirty="0" err="1">
                          <a:latin typeface="Andalus" pitchFamily="18" charset="-78"/>
                          <a:cs typeface="Andalus" pitchFamily="18" charset="-78"/>
                        </a:rPr>
                        <a:t>rasayana</a:t>
                      </a:r>
                      <a:r>
                        <a:rPr lang="en-US" sz="2800" dirty="0"/>
                        <a:t>.</a:t>
                      </a:r>
                      <a:endParaRPr lang="en-IN" sz="2800" dirty="0"/>
                    </a:p>
                    <a:p>
                      <a:endParaRPr lang="en-IN" sz="2800"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20000"/>
          </a:bodyPr>
          <a:lstStyle/>
          <a:p>
            <a:r>
              <a:rPr lang="en-US" b="1" dirty="0">
                <a:latin typeface="Andalus" pitchFamily="18" charset="-78"/>
                <a:cs typeface="Andalus" pitchFamily="18" charset="-78"/>
              </a:rPr>
              <a:t>CONCLUSION</a:t>
            </a:r>
          </a:p>
          <a:p>
            <a:r>
              <a:rPr lang="en-US" dirty="0">
                <a:latin typeface="Andalus" pitchFamily="18" charset="-78"/>
                <a:cs typeface="Andalus" pitchFamily="18" charset="-78"/>
              </a:rPr>
              <a:t>It is a common life style disorder.</a:t>
            </a:r>
          </a:p>
          <a:p>
            <a:r>
              <a:rPr lang="en-US" dirty="0">
                <a:latin typeface="Andalus" pitchFamily="18" charset="-78"/>
                <a:cs typeface="Andalus" pitchFamily="18" charset="-78"/>
              </a:rPr>
              <a:t>It is found in all age groups.</a:t>
            </a:r>
          </a:p>
          <a:p>
            <a:r>
              <a:rPr lang="en-US" dirty="0" err="1">
                <a:latin typeface="Andalus" pitchFamily="18" charset="-78"/>
                <a:cs typeface="Andalus" pitchFamily="18" charset="-78"/>
              </a:rPr>
              <a:t>Amlapitta</a:t>
            </a:r>
            <a:r>
              <a:rPr lang="en-US" dirty="0">
                <a:latin typeface="Andalus" pitchFamily="18" charset="-78"/>
                <a:cs typeface="Andalus" pitchFamily="18" charset="-78"/>
              </a:rPr>
              <a:t> in chronic stage may require treatment for enzymes, immunity, </a:t>
            </a:r>
            <a:r>
              <a:rPr lang="en-US" dirty="0" err="1">
                <a:latin typeface="Andalus" pitchFamily="18" charset="-78"/>
                <a:cs typeface="Andalus" pitchFamily="18" charset="-78"/>
              </a:rPr>
              <a:t>hormones,vitamins</a:t>
            </a:r>
            <a:r>
              <a:rPr lang="en-US" dirty="0">
                <a:latin typeface="Andalus" pitchFamily="18" charset="-78"/>
                <a:cs typeface="Andalus" pitchFamily="18" charset="-78"/>
              </a:rPr>
              <a:t>.</a:t>
            </a:r>
          </a:p>
          <a:p>
            <a:r>
              <a:rPr lang="en-US" dirty="0">
                <a:latin typeface="Andalus" pitchFamily="18" charset="-78"/>
                <a:cs typeface="Andalus" pitchFamily="18" charset="-78"/>
              </a:rPr>
              <a:t>Lifestyle change or modification may control </a:t>
            </a:r>
            <a:r>
              <a:rPr lang="en-US" dirty="0" err="1">
                <a:latin typeface="Andalus" pitchFamily="18" charset="-78"/>
                <a:cs typeface="Andalus" pitchFamily="18" charset="-78"/>
              </a:rPr>
              <a:t>pitta</a:t>
            </a:r>
            <a:r>
              <a:rPr lang="en-US" dirty="0">
                <a:latin typeface="Andalus" pitchFamily="18" charset="-78"/>
                <a:cs typeface="Andalus" pitchFamily="18" charset="-78"/>
              </a:rPr>
              <a:t> in </a:t>
            </a:r>
            <a:r>
              <a:rPr lang="en-US" dirty="0" err="1">
                <a:latin typeface="Andalus" pitchFamily="18" charset="-78"/>
                <a:cs typeface="Andalus" pitchFamily="18" charset="-78"/>
              </a:rPr>
              <a:t>amlapitta</a:t>
            </a:r>
            <a:r>
              <a:rPr lang="en-US" dirty="0">
                <a:latin typeface="Andalus" pitchFamily="18" charset="-78"/>
                <a:cs typeface="Andalus" pitchFamily="18" charset="-78"/>
              </a:rPr>
              <a:t>.</a:t>
            </a:r>
          </a:p>
          <a:p>
            <a:r>
              <a:rPr lang="en-US" dirty="0">
                <a:latin typeface="Andalus" pitchFamily="18" charset="-78"/>
                <a:cs typeface="Andalus" pitchFamily="18" charset="-78"/>
              </a:rPr>
              <a:t>Structural damage can be treated by </a:t>
            </a:r>
            <a:r>
              <a:rPr lang="en-US" dirty="0" err="1">
                <a:latin typeface="Andalus" pitchFamily="18" charset="-78"/>
                <a:cs typeface="Andalus" pitchFamily="18" charset="-78"/>
              </a:rPr>
              <a:t>balya</a:t>
            </a:r>
            <a:r>
              <a:rPr lang="en-US" dirty="0">
                <a:latin typeface="Andalus" pitchFamily="18" charset="-78"/>
                <a:cs typeface="Andalus" pitchFamily="18" charset="-78"/>
              </a:rPr>
              <a:t>, </a:t>
            </a:r>
            <a:r>
              <a:rPr lang="en-US" dirty="0" err="1">
                <a:latin typeface="Andalus" pitchFamily="18" charset="-78"/>
                <a:cs typeface="Andalus" pitchFamily="18" charset="-78"/>
              </a:rPr>
              <a:t>brisya</a:t>
            </a:r>
            <a:r>
              <a:rPr lang="en-US" dirty="0">
                <a:latin typeface="Andalus" pitchFamily="18" charset="-78"/>
                <a:cs typeface="Andalus" pitchFamily="18" charset="-78"/>
              </a:rPr>
              <a:t>, </a:t>
            </a:r>
            <a:r>
              <a:rPr lang="en-US" dirty="0" err="1">
                <a:latin typeface="Andalus" pitchFamily="18" charset="-78"/>
                <a:cs typeface="Andalus" pitchFamily="18" charset="-78"/>
              </a:rPr>
              <a:t>rasayana</a:t>
            </a:r>
            <a:r>
              <a:rPr lang="en-US" dirty="0">
                <a:latin typeface="Andalus" pitchFamily="18" charset="-78"/>
                <a:cs typeface="Andalus" pitchFamily="18" charset="-78"/>
              </a:rPr>
              <a:t> drugs evidence from </a:t>
            </a:r>
            <a:r>
              <a:rPr lang="en-US" dirty="0" err="1">
                <a:latin typeface="Andalus" pitchFamily="18" charset="-78"/>
                <a:cs typeface="Andalus" pitchFamily="18" charset="-78"/>
              </a:rPr>
              <a:t>Bhaskaramritabhraka</a:t>
            </a:r>
            <a:r>
              <a:rPr lang="en-US" dirty="0">
                <a:latin typeface="Andalus" pitchFamily="18" charset="-78"/>
                <a:cs typeface="Andalus" pitchFamily="18" charset="-78"/>
              </a:rPr>
              <a:t> and </a:t>
            </a:r>
            <a:r>
              <a:rPr lang="en-US" dirty="0" err="1">
                <a:latin typeface="Andalus" pitchFamily="18" charset="-78"/>
                <a:cs typeface="Andalus" pitchFamily="18" charset="-78"/>
              </a:rPr>
              <a:t>Sarbotabhadra</a:t>
            </a:r>
            <a:r>
              <a:rPr lang="en-US" dirty="0">
                <a:latin typeface="Andalus" pitchFamily="18" charset="-78"/>
                <a:cs typeface="Andalus" pitchFamily="18" charset="-78"/>
              </a:rPr>
              <a:t> </a:t>
            </a:r>
            <a:r>
              <a:rPr lang="en-US" dirty="0" err="1">
                <a:latin typeface="Andalus" pitchFamily="18" charset="-78"/>
                <a:cs typeface="Andalus" pitchFamily="18" charset="-78"/>
              </a:rPr>
              <a:t>lauha</a:t>
            </a:r>
            <a:r>
              <a:rPr lang="en-US" dirty="0">
                <a:latin typeface="Andalus" pitchFamily="18" charset="-78"/>
                <a:cs typeface="Andalus" pitchFamily="18" charset="-78"/>
              </a:rPr>
              <a:t> in </a:t>
            </a:r>
            <a:r>
              <a:rPr lang="en-US" dirty="0" err="1">
                <a:latin typeface="Andalus" pitchFamily="18" charset="-78"/>
                <a:cs typeface="Andalus" pitchFamily="18" charset="-78"/>
              </a:rPr>
              <a:t>bhaisajya</a:t>
            </a:r>
            <a:r>
              <a:rPr lang="en-US" dirty="0">
                <a:latin typeface="Andalus" pitchFamily="18" charset="-78"/>
                <a:cs typeface="Andalus" pitchFamily="18" charset="-78"/>
              </a:rPr>
              <a:t> </a:t>
            </a:r>
            <a:r>
              <a:rPr lang="en-US" dirty="0" err="1">
                <a:latin typeface="Andalus" pitchFamily="18" charset="-78"/>
                <a:cs typeface="Andalus" pitchFamily="18" charset="-78"/>
              </a:rPr>
              <a:t>ratnabali</a:t>
            </a:r>
            <a:r>
              <a:rPr lang="en-US" dirty="0">
                <a:latin typeface="Andalus" pitchFamily="18" charset="-78"/>
                <a:cs typeface="Andalus" pitchFamily="18" charset="-78"/>
              </a:rPr>
              <a:t>. </a:t>
            </a:r>
            <a:endParaRPr lang="en-IN" dirty="0">
              <a:latin typeface="Andalus" pitchFamily="18" charset="-78"/>
              <a:cs typeface="Andalus" pitchFamily="18" charset="-78"/>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7030A0"/>
                </a:solidFill>
                <a:latin typeface="Algerian" pitchFamily="82" charset="0"/>
              </a:rPr>
              <a:t>Thank you</a:t>
            </a:r>
            <a:endParaRPr lang="en-IN" dirty="0">
              <a:solidFill>
                <a:srgbClr val="7030A0"/>
              </a:solidFill>
              <a:latin typeface="Algerian" pitchFamily="82" charset="0"/>
            </a:endParaRPr>
          </a:p>
        </p:txBody>
      </p:sp>
      <p:sp>
        <p:nvSpPr>
          <p:cNvPr id="3" name="Subtitle 2"/>
          <p:cNvSpPr>
            <a:spLocks noGrp="1"/>
          </p:cNvSpPr>
          <p:nvPr>
            <p:ph type="subTitle" idx="1"/>
          </p:nvPr>
        </p:nvSpPr>
        <p:spPr/>
        <p:txBody>
          <a:bodyPr/>
          <a:lstStyle/>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