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tableStyles+xml" PartName="/ppt/tableStyles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6858000" cx="9144000"/>
  <p:notesSz cx="6858000" cy="9144000"/>
  <p:defaultTextStyle>
    <a:defPPr lvl="0">
      <a:defRPr lang="en-US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1.xml><?xml version="1.0" encoding="utf-8"?>
<a:tblStyleLst xmlns:a="http://schemas.openxmlformats.org/drawingml/2006/main" xmlns:r="http://schemas.openxmlformats.org/officeDocument/2006/relationships" def="{90651C3A-4460-11DB-9652-00E08161165F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cmpd="sng" w="12700">
              <a:solidFill>
                <a:schemeClr val="lt1"/>
              </a:solidFill>
            </a:ln>
          </a:left>
          <a:right>
            <a:ln cmpd="sng" w="12700">
              <a:solidFill>
                <a:schemeClr val="lt1"/>
              </a:solidFill>
            </a:ln>
          </a:right>
          <a:top>
            <a:ln cmpd="sng" w="12700">
              <a:solidFill>
                <a:schemeClr val="lt1"/>
              </a:solidFill>
            </a:ln>
          </a:top>
          <a:bottom>
            <a:ln cmpd="sng" w="12700">
              <a:solidFill>
                <a:schemeClr val="lt1"/>
              </a:solidFill>
            </a:ln>
          </a:bottom>
          <a:insideH>
            <a:ln cmpd="sng" w="12700">
              <a:solidFill>
                <a:schemeClr val="lt1"/>
              </a:solidFill>
            </a:ln>
          </a:insideH>
          <a:insideV>
            <a:ln cmpd="sng"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cmpd="sng"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cmpd="sng"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tableStyles" Target="tableStyles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A5EFD-B438-44F0-AB38-BB9D92727855}" type="datetimeFigureOut">
              <a:rPr lang="en-US" smtClean="0"/>
              <a:pPr/>
              <a:t>5/2/2023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E08AE-5076-4A90-894D-B8A31D04CA2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A5EFD-B438-44F0-AB38-BB9D92727855}" type="datetimeFigureOut">
              <a:rPr lang="en-US" smtClean="0"/>
              <a:pPr/>
              <a:t>5/2/2023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E08AE-5076-4A90-894D-B8A31D04CA2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A5EFD-B438-44F0-AB38-BB9D92727855}" type="datetimeFigureOut">
              <a:rPr lang="en-US" smtClean="0"/>
              <a:pPr/>
              <a:t>5/2/2023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E08AE-5076-4A90-894D-B8A31D04CA2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A5EFD-B438-44F0-AB38-BB9D92727855}" type="datetimeFigureOut">
              <a:rPr lang="en-US" smtClean="0"/>
              <a:pPr/>
              <a:t>5/2/2023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E08AE-5076-4A90-894D-B8A31D04CA2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A5EFD-B438-44F0-AB38-BB9D92727855}" type="datetimeFigureOut">
              <a:rPr lang="en-US" smtClean="0"/>
              <a:pPr/>
              <a:t>5/2/2023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E08AE-5076-4A90-894D-B8A31D04CA2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A5EFD-B438-44F0-AB38-BB9D92727855}" type="datetimeFigureOut">
              <a:rPr lang="en-US" smtClean="0"/>
              <a:pPr/>
              <a:t>5/2/2023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E08AE-5076-4A90-894D-B8A31D04CA2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A5EFD-B438-44F0-AB38-BB9D92727855}" type="datetimeFigureOut">
              <a:rPr lang="en-US" smtClean="0"/>
              <a:pPr/>
              <a:t>5/2/2023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E08AE-5076-4A90-894D-B8A31D04CA2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A5EFD-B438-44F0-AB38-BB9D92727855}" type="datetimeFigureOut">
              <a:rPr lang="en-US" smtClean="0"/>
              <a:pPr/>
              <a:t>5/2/2023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E08AE-5076-4A90-894D-B8A31D04CA2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A5EFD-B438-44F0-AB38-BB9D92727855}" type="datetimeFigureOut">
              <a:rPr lang="en-US" smtClean="0"/>
              <a:pPr/>
              <a:t>5/2/2023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E08AE-5076-4A90-894D-B8A31D04CA2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A5EFD-B438-44F0-AB38-BB9D92727855}" type="datetimeFigureOut">
              <a:rPr lang="en-US" smtClean="0"/>
              <a:pPr/>
              <a:t>5/2/2023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E08AE-5076-4A90-894D-B8A31D04CA2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A5EFD-B438-44F0-AB38-BB9D92727855}" type="datetimeFigureOut">
              <a:rPr lang="en-US" smtClean="0"/>
              <a:pPr/>
              <a:t>5/2/2023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E08AE-5076-4A90-894D-B8A31D04CA2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EA5EFD-B438-44F0-AB38-BB9D92727855}" type="datetimeFigureOut">
              <a:rPr lang="en-US" smtClean="0"/>
              <a:pPr/>
              <a:t>5/2/2023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1E08AE-5076-4A90-894D-B8A31D04CA24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472" y="1571613"/>
            <a:ext cx="7886728" cy="202883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INTRODUCTION OF RESEARCH APPROACH IN THE FIELD OF AYURVEDA</a:t>
            </a:r>
            <a:endParaRPr lang="en-IN" b="1" dirty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Prof (Dr.) DIPAK SWAIN. </a:t>
            </a:r>
            <a:r>
              <a:rPr lang="en-US" sz="2000" b="1" dirty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MD.(AY),</a:t>
            </a:r>
            <a:r>
              <a:rPr lang="en-US" sz="2000" b="1" dirty="0" err="1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Ph.D</a:t>
            </a:r>
            <a:endParaRPr lang="en-IN" b="1" dirty="0">
              <a:solidFill>
                <a:srgbClr val="00B05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RESEARCH</a:t>
            </a:r>
            <a:endParaRPr lang="en-IN" sz="2400" b="1" dirty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ndalus" pitchFamily="18" charset="-78"/>
                <a:cs typeface="Andalus" pitchFamily="18" charset="-78"/>
              </a:rPr>
              <a:t>“A careful investigation or enquiry especially through </a:t>
            </a:r>
            <a:r>
              <a:rPr lang="en-US" b="1" dirty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searching for new facts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in any branch of knowledge”.    ……. (Dictionary).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SCINTIFIC RESEARCH AS “ A systematic, controlled, empirical and critical investigation of hypothetical propositions about the presumed relations among the natural phenomenon.”…………….    FN </a:t>
            </a:r>
            <a:r>
              <a:rPr lang="en-US" dirty="0" err="1">
                <a:latin typeface="Andalus" pitchFamily="18" charset="-78"/>
                <a:cs typeface="Andalus" pitchFamily="18" charset="-78"/>
              </a:rPr>
              <a:t>Kerlinger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. 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latin typeface="Andalus" pitchFamily="18" charset="-78"/>
                <a:cs typeface="Andalus" pitchFamily="18" charset="-78"/>
              </a:rPr>
              <a:t>RESEARCH</a:t>
            </a:r>
            <a:endParaRPr lang="en-IN" sz="2400" b="1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Andalus" pitchFamily="18" charset="-78"/>
                <a:cs typeface="Andalus" pitchFamily="18" charset="-78"/>
              </a:rPr>
              <a:t>Research should comprise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of “</a:t>
            </a:r>
            <a:r>
              <a:rPr lang="en-US" dirty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defining and redefining problems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formulating hypothesis </a:t>
            </a:r>
            <a:r>
              <a:rPr lang="en-US" dirty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or suggesting solutions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collecting, organizing and evaluating data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making deductions and research conclusions and carefully testing the conclusion.”</a:t>
            </a:r>
            <a:endParaRPr lang="en-IN" dirty="0">
              <a:solidFill>
                <a:srgbClr val="7030A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Research characteristics</a:t>
            </a:r>
            <a:endParaRPr lang="en-IN" sz="32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latin typeface="Andalus" pitchFamily="18" charset="-78"/>
                <a:cs typeface="Andalus" pitchFamily="18" charset="-78"/>
              </a:rPr>
              <a:t>It </a:t>
            </a:r>
            <a:r>
              <a:rPr lang="en-US" dirty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demands clear statement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of the problem.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It establishes the relationship between </a:t>
            </a:r>
            <a:r>
              <a:rPr lang="en-US" dirty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cause and effect.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It helps in </a:t>
            </a:r>
            <a:r>
              <a:rPr lang="en-US" dirty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generation of principles and theories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of prediction.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It is based on </a:t>
            </a:r>
            <a:r>
              <a:rPr lang="en-US" dirty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observational, experimental and empirical evidence.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It requires </a:t>
            </a:r>
            <a:r>
              <a:rPr lang="en-US" dirty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deep knowledge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of the subject.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It should be </a:t>
            </a:r>
            <a:r>
              <a:rPr lang="en-US" dirty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objective and logical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It should be </a:t>
            </a:r>
            <a:r>
              <a:rPr lang="en-US" dirty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carefully recorded and reported.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Research characteristics</a:t>
            </a:r>
            <a:endParaRPr lang="en-IN" sz="3200" b="1" dirty="0">
              <a:solidFill>
                <a:srgbClr val="7030A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Andalus" pitchFamily="18" charset="-78"/>
                <a:cs typeface="Andalus" pitchFamily="18" charset="-78"/>
              </a:rPr>
              <a:t>It is characterized by </a:t>
            </a:r>
            <a:r>
              <a:rPr lang="en-US" sz="2800" dirty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patience and unhurried activity.</a:t>
            </a:r>
          </a:p>
          <a:p>
            <a:r>
              <a:rPr lang="en-US" sz="2800" dirty="0">
                <a:latin typeface="Andalus" pitchFamily="18" charset="-78"/>
                <a:cs typeface="Andalus" pitchFamily="18" charset="-78"/>
              </a:rPr>
              <a:t>Researcher should </a:t>
            </a:r>
            <a:r>
              <a:rPr lang="en-US" sz="2800" dirty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avoid personal feeling and preferences.</a:t>
            </a:r>
            <a:endParaRPr lang="en-IN" sz="2800" dirty="0">
              <a:solidFill>
                <a:srgbClr val="7030A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WHY TO DO RESEARCH(OBJECTIVE)</a:t>
            </a:r>
            <a:endParaRPr lang="en-IN" sz="3600" dirty="0">
              <a:solidFill>
                <a:srgbClr val="00B05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latin typeface="Andalus" pitchFamily="18" charset="-78"/>
                <a:cs typeface="Andalus" pitchFamily="18" charset="-78"/>
              </a:rPr>
              <a:t>Service to mankind.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To satisfy intellectual curiosity.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To use it as a ladder for successful career.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See as pursuit of prestige</a:t>
            </a:r>
            <a:r>
              <a:rPr lang="en-IN" dirty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Need for publication.</a:t>
            </a:r>
          </a:p>
          <a:p>
            <a:pPr>
              <a:buFont typeface="Wingdings" pitchFamily="2" charset="2"/>
              <a:buChar char="q"/>
            </a:pPr>
            <a:r>
              <a:rPr lang="en-US" b="1" dirty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But most of them do research to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add to scientific knowledge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Improve the medical and health practice 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Benefit the patients and community.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Study new phenomenon for establishing the facts.</a:t>
            </a:r>
            <a:endParaRPr lang="en-IN" dirty="0">
              <a:latin typeface="Andalus" pitchFamily="18" charset="-78"/>
              <a:cs typeface="Andalus" pitchFamily="18" charset="-78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WHY TO DO RESEARCH(OBJECTIVE)</a:t>
            </a:r>
            <a:endParaRPr lang="en-IN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Andalus" pitchFamily="18" charset="-78"/>
                <a:cs typeface="Andalus" pitchFamily="18" charset="-78"/>
              </a:rPr>
              <a:t>Help in planning the </a:t>
            </a:r>
            <a:r>
              <a:rPr lang="en-US" sz="2800" dirty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medical and health programs.</a:t>
            </a:r>
          </a:p>
          <a:p>
            <a:r>
              <a:rPr lang="en-US" sz="2800" dirty="0">
                <a:latin typeface="Andalus" pitchFamily="18" charset="-78"/>
                <a:cs typeface="Andalus" pitchFamily="18" charset="-78"/>
              </a:rPr>
              <a:t>Supports </a:t>
            </a:r>
            <a:r>
              <a:rPr lang="en-US" sz="2800" dirty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managerial aspects of health development.</a:t>
            </a:r>
          </a:p>
          <a:p>
            <a:r>
              <a:rPr lang="en-US" sz="2800" dirty="0">
                <a:latin typeface="Andalus" pitchFamily="18" charset="-78"/>
                <a:cs typeface="Andalus" pitchFamily="18" charset="-78"/>
              </a:rPr>
              <a:t>Improve </a:t>
            </a:r>
            <a:r>
              <a:rPr lang="en-US" sz="2800" dirty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diagnostic techniques by newer, cheaper and accurate tests.</a:t>
            </a:r>
          </a:p>
          <a:p>
            <a:r>
              <a:rPr lang="en-US" sz="2800" dirty="0">
                <a:latin typeface="Andalus" pitchFamily="18" charset="-78"/>
                <a:cs typeface="Andalus" pitchFamily="18" charset="-78"/>
              </a:rPr>
              <a:t>Help in effective </a:t>
            </a:r>
            <a:r>
              <a:rPr lang="en-US" sz="2800" dirty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patient care management</a:t>
            </a:r>
            <a:r>
              <a:rPr lang="en-US" sz="2800" dirty="0">
                <a:latin typeface="Andalus" pitchFamily="18" charset="-78"/>
                <a:cs typeface="Andalus" pitchFamily="18" charset="-78"/>
              </a:rPr>
              <a:t>.</a:t>
            </a:r>
            <a:endParaRPr lang="en-IN" sz="2800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RESEARCH  TYPES </a:t>
            </a:r>
            <a:endParaRPr lang="en-IN" sz="3600" dirty="0">
              <a:solidFill>
                <a:schemeClr val="accent6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Basic /fundamental/pure research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Applied research and development.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Clinical trials and monitoring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.</a:t>
            </a:r>
          </a:p>
          <a:p>
            <a:endParaRPr lang="en-US" dirty="0">
              <a:latin typeface="Andalus" pitchFamily="18" charset="-78"/>
              <a:cs typeface="Andalus" pitchFamily="18" charset="-78"/>
            </a:endParaRPr>
          </a:p>
          <a:p>
            <a:endParaRPr lang="en-US" dirty="0">
              <a:latin typeface="Andalus" pitchFamily="18" charset="-78"/>
              <a:cs typeface="Andalus" pitchFamily="18" charset="-78"/>
            </a:endParaRP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Strategic basic research and experimental development</a:t>
            </a:r>
            <a:endParaRPr lang="en-IN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00B0F0"/>
                </a:solidFill>
                <a:latin typeface="Andalus" pitchFamily="18" charset="-78"/>
                <a:cs typeface="Andalus" pitchFamily="18" charset="-78"/>
              </a:rPr>
              <a:t>RESEARCH CATEGORIES</a:t>
            </a:r>
            <a:endParaRPr lang="en-IN" sz="4000" b="1" dirty="0">
              <a:solidFill>
                <a:srgbClr val="00B0F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latin typeface="Andalus" pitchFamily="18" charset="-78"/>
                <a:cs typeface="Andalus" pitchFamily="18" charset="-78"/>
              </a:rPr>
              <a:t>Historical research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Correlation research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Causal comparative research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Content analysis research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Quantitative (inferential and experimental) research.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Qualitative research.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Biomedical research.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Behavioral research.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Health service research.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Survey research.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00B0F0"/>
                </a:solidFill>
                <a:latin typeface="Andalus" pitchFamily="18" charset="-78"/>
                <a:cs typeface="Andalus" pitchFamily="18" charset="-78"/>
              </a:rPr>
              <a:t>RESEARCH CATEGORIES</a:t>
            </a:r>
            <a:endParaRPr lang="en-IN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ndalus" pitchFamily="18" charset="-78"/>
                <a:cs typeface="Andalus" pitchFamily="18" charset="-78"/>
              </a:rPr>
              <a:t>Conceptual research: related to some abstract idea/theory.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One time research/ longitudinal research.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Field setting research.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Laboratory research.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Simulation research.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Translational research.</a:t>
            </a:r>
            <a:endParaRPr lang="en-IN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HOW TO DO RESEARCH</a:t>
            </a:r>
            <a:b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</a:b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steps in the development of a health system research</a:t>
            </a:r>
            <a:endParaRPr lang="en-IN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28596" y="1142984"/>
          <a:ext cx="8229600" cy="6055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7979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ndalus" pitchFamily="18" charset="-78"/>
                          <a:cs typeface="Andalus" pitchFamily="18" charset="-78"/>
                        </a:rPr>
                        <a:t>Selection, analysis and statement of research question</a:t>
                      </a:r>
                      <a:endParaRPr lang="en-IN" sz="2400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ndalus" pitchFamily="18" charset="-78"/>
                          <a:cs typeface="Andalus" pitchFamily="18" charset="-78"/>
                        </a:rPr>
                        <a:t>Problem identification prioritizing</a:t>
                      </a:r>
                      <a:r>
                        <a:rPr lang="en-US" sz="2000" baseline="0" dirty="0">
                          <a:latin typeface="Andalus" pitchFamily="18" charset="-78"/>
                          <a:cs typeface="Andalus" pitchFamily="18" charset="-78"/>
                        </a:rPr>
                        <a:t> problem analysis justification</a:t>
                      </a:r>
                      <a:endParaRPr lang="en-IN" sz="2000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7979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ndalus" pitchFamily="18" charset="-78"/>
                          <a:cs typeface="Andalus" pitchFamily="18" charset="-78"/>
                        </a:rPr>
                        <a:t>Literature review</a:t>
                      </a:r>
                      <a:endParaRPr lang="en-IN" sz="2000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ndalus" pitchFamily="18" charset="-78"/>
                          <a:cs typeface="Andalus" pitchFamily="18" charset="-78"/>
                        </a:rPr>
                        <a:t>Literature and other information available</a:t>
                      </a:r>
                      <a:endParaRPr lang="en-IN" sz="2000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7979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ndalus" pitchFamily="18" charset="-78"/>
                          <a:cs typeface="Andalus" pitchFamily="18" charset="-78"/>
                        </a:rPr>
                        <a:t>Formulation of research objectives</a:t>
                      </a:r>
                      <a:endParaRPr lang="en-IN" sz="2000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ndalus" pitchFamily="18" charset="-78"/>
                          <a:cs typeface="Andalus" pitchFamily="18" charset="-78"/>
                        </a:rPr>
                        <a:t>General and specific objectives hypothesis information</a:t>
                      </a:r>
                      <a:endParaRPr lang="en-IN" sz="2000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54473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ndalus" pitchFamily="18" charset="-78"/>
                          <a:cs typeface="Andalus" pitchFamily="18" charset="-78"/>
                        </a:rPr>
                        <a:t>Research methodology</a:t>
                      </a:r>
                      <a:endParaRPr lang="en-IN" sz="2000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ndalus" pitchFamily="18" charset="-78"/>
                          <a:cs typeface="Andalus" pitchFamily="18" charset="-78"/>
                        </a:rPr>
                        <a:t>Variables, type</a:t>
                      </a:r>
                      <a:r>
                        <a:rPr lang="en-US" sz="2000" baseline="0" dirty="0">
                          <a:latin typeface="Andalus" pitchFamily="18" charset="-78"/>
                          <a:cs typeface="Andalus" pitchFamily="18" charset="-78"/>
                        </a:rPr>
                        <a:t> of study, data collection techniques, sampling, plan for data collection, data processing and analysis, ethical considerations, pretest/pilot study.</a:t>
                      </a:r>
                      <a:endParaRPr lang="en-IN" sz="2000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5814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ndalus" pitchFamily="18" charset="-78"/>
                          <a:cs typeface="Andalus" pitchFamily="18" charset="-78"/>
                        </a:rPr>
                        <a:t>Work plan</a:t>
                      </a:r>
                      <a:endParaRPr lang="en-IN" sz="2000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ndalus" pitchFamily="18" charset="-78"/>
                          <a:cs typeface="Andalus" pitchFamily="18" charset="-78"/>
                        </a:rPr>
                        <a:t>Human resource,</a:t>
                      </a:r>
                      <a:r>
                        <a:rPr lang="en-US" sz="2000" baseline="0" dirty="0">
                          <a:latin typeface="Andalus" pitchFamily="18" charset="-78"/>
                          <a:cs typeface="Andalus" pitchFamily="18" charset="-78"/>
                        </a:rPr>
                        <a:t> time</a:t>
                      </a:r>
                      <a:endParaRPr lang="en-IN" sz="2000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7979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ndalus" pitchFamily="18" charset="-78"/>
                          <a:cs typeface="Andalus" pitchFamily="18" charset="-78"/>
                        </a:rPr>
                        <a:t>Budget allocation</a:t>
                      </a:r>
                      <a:endParaRPr lang="en-IN" sz="2000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ndalus" pitchFamily="18" charset="-78"/>
                          <a:cs typeface="Andalus" pitchFamily="18" charset="-78"/>
                        </a:rPr>
                        <a:t>Material support, equipment and money</a:t>
                      </a:r>
                      <a:endParaRPr lang="en-IN" sz="2000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7979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ndalus" pitchFamily="18" charset="-78"/>
                          <a:cs typeface="Andalus" pitchFamily="18" charset="-78"/>
                        </a:rPr>
                        <a:t>Plan for project administration and utilization of result</a:t>
                      </a:r>
                      <a:endParaRPr lang="en-IN" sz="2000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ndalus" pitchFamily="18" charset="-78"/>
                          <a:cs typeface="Andalus" pitchFamily="18" charset="-78"/>
                        </a:rPr>
                        <a:t>Administration, monitoring and identification</a:t>
                      </a:r>
                      <a:r>
                        <a:rPr lang="en-US" sz="2000" baseline="0" dirty="0">
                          <a:latin typeface="Andalus" pitchFamily="18" charset="-78"/>
                          <a:cs typeface="Andalus" pitchFamily="18" charset="-78"/>
                        </a:rPr>
                        <a:t> of potential users.</a:t>
                      </a:r>
                      <a:endParaRPr lang="en-IN" sz="2000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5814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ndalus" pitchFamily="18" charset="-78"/>
                          <a:cs typeface="Andalus" pitchFamily="18" charset="-78"/>
                        </a:rPr>
                        <a:t>Project summary</a:t>
                      </a:r>
                      <a:endParaRPr lang="en-IN" sz="2000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ndalus" pitchFamily="18" charset="-78"/>
                          <a:cs typeface="Andalus" pitchFamily="18" charset="-78"/>
                        </a:rPr>
                        <a:t>Briefing sessions and lobbying.</a:t>
                      </a:r>
                      <a:endParaRPr lang="en-IN" sz="2000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WHAT IS GOOD RESEARCH</a:t>
            </a:r>
            <a:endParaRPr lang="en-IN" sz="4000" dirty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latin typeface="Andalus" pitchFamily="18" charset="-78"/>
                <a:cs typeface="Andalus" pitchFamily="18" charset="-78"/>
              </a:rPr>
              <a:t>The statement of problem or the purpose should be clear.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It should have a plan(procedure to be described in detail).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The research design should be in detail and clear.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The researcher should be honest, transparent and committed and should report frank observations without distortion.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The data should be collected as required and be analyzed appropriately.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It should be systematic, logical, empirical and replicable.</a:t>
            </a:r>
            <a:endParaRPr lang="en-IN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SYNOPSIS</a:t>
            </a:r>
            <a:endParaRPr lang="en-IN" sz="3600" b="1" dirty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2"/>
            <a:r>
              <a:rPr lang="en-US" sz="3600" dirty="0">
                <a:latin typeface="Andalus" pitchFamily="18" charset="-78"/>
                <a:cs typeface="Andalus" pitchFamily="18" charset="-78"/>
              </a:rPr>
              <a:t>Title of the thesis</a:t>
            </a:r>
          </a:p>
          <a:p>
            <a:pPr lvl="2"/>
            <a:r>
              <a:rPr lang="en-US" sz="3600" dirty="0">
                <a:latin typeface="Andalus" pitchFamily="18" charset="-78"/>
                <a:cs typeface="Andalus" pitchFamily="18" charset="-78"/>
              </a:rPr>
              <a:t>Under guidance</a:t>
            </a:r>
          </a:p>
          <a:p>
            <a:pPr lvl="2"/>
            <a:r>
              <a:rPr lang="en-US" sz="3600" dirty="0">
                <a:latin typeface="Andalus" pitchFamily="18" charset="-78"/>
                <a:cs typeface="Andalus" pitchFamily="18" charset="-78"/>
              </a:rPr>
              <a:t>Submitted to</a:t>
            </a:r>
          </a:p>
          <a:p>
            <a:pPr lvl="2"/>
            <a:r>
              <a:rPr lang="en-US" sz="3600" dirty="0">
                <a:latin typeface="Andalus" pitchFamily="18" charset="-78"/>
                <a:cs typeface="Andalus" pitchFamily="18" charset="-78"/>
              </a:rPr>
              <a:t>Place of research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Introduction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Previous research work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Need of study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Aim  :to evaluate the efficacy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 objectives :	 reviewing of literature,</a:t>
            </a:r>
          </a:p>
          <a:p>
            <a:pPr>
              <a:buNone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				 therapeutic evaluation,</a:t>
            </a:r>
          </a:p>
          <a:p>
            <a:pPr>
              <a:buNone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				 clinical and statistical assessment 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SYNOPSIS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3400" dirty="0">
                <a:latin typeface="Andalus" pitchFamily="18" charset="-78"/>
                <a:cs typeface="Andalus" pitchFamily="18" charset="-78"/>
              </a:rPr>
              <a:t>Hypothesis</a:t>
            </a:r>
          </a:p>
          <a:p>
            <a:r>
              <a:rPr lang="en-US" sz="3400" dirty="0">
                <a:latin typeface="Andalus" pitchFamily="18" charset="-78"/>
                <a:cs typeface="Andalus" pitchFamily="18" charset="-78"/>
              </a:rPr>
              <a:t>Drugs review</a:t>
            </a:r>
          </a:p>
          <a:p>
            <a:r>
              <a:rPr lang="en-US" sz="3400" dirty="0">
                <a:latin typeface="Andalus" pitchFamily="18" charset="-78"/>
                <a:cs typeface="Andalus" pitchFamily="18" charset="-78"/>
              </a:rPr>
              <a:t>Materials and methods</a:t>
            </a:r>
          </a:p>
          <a:p>
            <a:pPr>
              <a:buNone/>
            </a:pPr>
            <a:r>
              <a:rPr lang="en-US" sz="3400" dirty="0">
                <a:latin typeface="Andalus" pitchFamily="18" charset="-78"/>
                <a:cs typeface="Andalus" pitchFamily="18" charset="-78"/>
              </a:rPr>
              <a:t>		Selection of patients</a:t>
            </a:r>
          </a:p>
          <a:p>
            <a:pPr>
              <a:buNone/>
            </a:pPr>
            <a:r>
              <a:rPr lang="en-US" sz="3400" dirty="0">
                <a:latin typeface="Andalus" pitchFamily="18" charset="-78"/>
                <a:cs typeface="Andalus" pitchFamily="18" charset="-78"/>
              </a:rPr>
              <a:t>		Selection criteria</a:t>
            </a:r>
          </a:p>
          <a:p>
            <a:pPr>
              <a:buNone/>
            </a:pPr>
            <a:r>
              <a:rPr lang="en-US" sz="3400" dirty="0">
                <a:latin typeface="Andalus" pitchFamily="18" charset="-78"/>
                <a:cs typeface="Andalus" pitchFamily="18" charset="-78"/>
              </a:rPr>
              <a:t>			Inclusion criteria</a:t>
            </a:r>
          </a:p>
          <a:p>
            <a:pPr>
              <a:buNone/>
            </a:pPr>
            <a:r>
              <a:rPr lang="en-US" sz="3400" dirty="0">
                <a:latin typeface="Andalus" pitchFamily="18" charset="-78"/>
                <a:cs typeface="Andalus" pitchFamily="18" charset="-78"/>
              </a:rPr>
              <a:t>			Exclusion criteria</a:t>
            </a:r>
          </a:p>
          <a:p>
            <a:pPr>
              <a:buNone/>
            </a:pPr>
            <a:r>
              <a:rPr lang="en-US" sz="3400" dirty="0">
                <a:latin typeface="Andalus" pitchFamily="18" charset="-78"/>
                <a:cs typeface="Andalus" pitchFamily="18" charset="-78"/>
              </a:rPr>
              <a:t>		Plan of study</a:t>
            </a:r>
          </a:p>
          <a:p>
            <a:r>
              <a:rPr lang="en-US" sz="3400" dirty="0">
                <a:latin typeface="Andalus" pitchFamily="18" charset="-78"/>
                <a:cs typeface="Andalus" pitchFamily="18" charset="-78"/>
              </a:rPr>
              <a:t>Study design</a:t>
            </a:r>
          </a:p>
          <a:p>
            <a:r>
              <a:rPr lang="en-US" sz="3400" dirty="0">
                <a:latin typeface="Andalus" pitchFamily="18" charset="-78"/>
                <a:cs typeface="Andalus" pitchFamily="18" charset="-78"/>
              </a:rPr>
              <a:t>Assessment criteria</a:t>
            </a:r>
          </a:p>
          <a:p>
            <a:pPr>
              <a:buNone/>
            </a:pPr>
            <a:r>
              <a:rPr lang="en-US" sz="3400" dirty="0">
                <a:latin typeface="Andalus" pitchFamily="18" charset="-78"/>
                <a:cs typeface="Andalus" pitchFamily="18" charset="-78"/>
              </a:rPr>
              <a:t>		Subjective assessment criteria</a:t>
            </a:r>
          </a:p>
          <a:p>
            <a:pPr>
              <a:buNone/>
            </a:pPr>
            <a:r>
              <a:rPr lang="en-US" sz="3400" dirty="0">
                <a:latin typeface="Andalus" pitchFamily="18" charset="-78"/>
                <a:cs typeface="Andalus" pitchFamily="18" charset="-78"/>
              </a:rPr>
              <a:t>		Objective assessment criteria</a:t>
            </a:r>
            <a:endParaRPr lang="en-US" dirty="0">
              <a:latin typeface="Andalus" pitchFamily="18" charset="-78"/>
              <a:cs typeface="Andalus" pitchFamily="18" charset="-78"/>
            </a:endParaRPr>
          </a:p>
          <a:p>
            <a:endParaRPr lang="en-IN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SYNOPSIS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latin typeface="Andalus" pitchFamily="18" charset="-78"/>
                <a:cs typeface="Andalus" pitchFamily="18" charset="-78"/>
              </a:rPr>
              <a:t>Therapeutic dose and duration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Investigations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Assessment of results :</a:t>
            </a:r>
          </a:p>
          <a:p>
            <a:pPr>
              <a:buNone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		 central tendency mean, median, mode, 	  standard deviation, standard error.</a:t>
            </a:r>
          </a:p>
          <a:p>
            <a:pPr>
              <a:buNone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		Inferential statistics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Summary and conclusion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References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Bibliography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26130"/>
          </a:xfrm>
        </p:spPr>
        <p:txBody>
          <a:bodyPr/>
          <a:lstStyle/>
          <a:p>
            <a:r>
              <a:rPr lang="en-US" b="1" dirty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THANK YOU</a:t>
            </a:r>
            <a:endParaRPr lang="en-IN" b="1" dirty="0">
              <a:solidFill>
                <a:srgbClr val="00B05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