
<file path=[Content_Types].xml><?xml version="1.0" encoding="utf-8"?>
<Types xmlns="http://schemas.openxmlformats.org/package/2006/content-types">
  <Default ContentType="application/xml" Extension="xml"/>
  <Default ContentType="image/jpeg" Extension="jpe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43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42.xml"/>
  <Override ContentType="application/vnd.openxmlformats-officedocument.presentationml.slide+xml" PartName="/ppt/slides/slide17.xml"/>
  <Override ContentType="application/vnd.openxmlformats-officedocument.presentationml.slide+xml" PartName="/ppt/slides/slide50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54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56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46.xml"/>
  <Override ContentType="application/vnd.openxmlformats-officedocument.presentationml.slide+xml" PartName="/ppt/slides/slide38.xml"/>
  <Override ContentType="application/vnd.openxmlformats-officedocument.presentationml.slide+xml" PartName="/ppt/slides/slide55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57.xml"/>
  <Override ContentType="application/vnd.openxmlformats-officedocument.presentationml.slide+xml" PartName="/ppt/slides/slide27.xml"/>
  <Override ContentType="application/vnd.openxmlformats-officedocument.presentationml.slide+xml" PartName="/ppt/slides/slide44.xml"/>
  <Override ContentType="application/vnd.openxmlformats-officedocument.presentationml.slide+xml" PartName="/ppt/slides/slide2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</p:sldIdLst>
  <p:sldSz cy="6858000" cx="9144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20" Type="http://schemas.openxmlformats.org/officeDocument/2006/relationships/slide" Target="slides/slide16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10/12/2020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10/12/2020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PRAMEHA  AND IT’S TREATMENT IN AYURVED</a:t>
            </a:r>
            <a:endParaRPr lang="en-IN" sz="3600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BY		</a:t>
            </a:r>
          </a:p>
          <a:p>
            <a:r>
              <a:rPr lang="en-US" sz="2900" b="1" dirty="0" smtClean="0">
                <a:solidFill>
                  <a:srgbClr val="7030A0"/>
                </a:solidFill>
              </a:rPr>
              <a:t>Dr. DIPAK </a:t>
            </a:r>
            <a:r>
              <a:rPr lang="en-US" sz="2900" b="1" dirty="0" smtClean="0">
                <a:solidFill>
                  <a:srgbClr val="7030A0"/>
                </a:solidFill>
              </a:rPr>
              <a:t>SWAIN. M.D, </a:t>
            </a:r>
            <a:r>
              <a:rPr lang="en-US" sz="2900" b="1" dirty="0" err="1" smtClean="0">
                <a:solidFill>
                  <a:srgbClr val="7030A0"/>
                </a:solidFill>
              </a:rPr>
              <a:t>Ph.D</a:t>
            </a:r>
            <a:r>
              <a:rPr lang="en-US" sz="2900" b="1" dirty="0" smtClean="0">
                <a:solidFill>
                  <a:srgbClr val="7030A0"/>
                </a:solidFill>
              </a:rPr>
              <a:t>(Ay</a:t>
            </a:r>
            <a:r>
              <a:rPr lang="en-US" sz="2900" b="1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sz="2900" b="1" dirty="0" smtClean="0">
                <a:solidFill>
                  <a:srgbClr val="7030A0"/>
                </a:solidFill>
              </a:rPr>
              <a:t>PROFESSOR, DEPARTMENT OF KAYACHIKITSA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GOPABANDHU AYURVEDA MAHAVIDYALAYA, PURI</a:t>
            </a:r>
            <a:endParaRPr lang="en-IN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Prameha</a:t>
            </a:r>
            <a:endParaRPr lang="en-US" b="1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Madhumeha</a:t>
            </a:r>
            <a:endParaRPr lang="en-US" b="1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Treatment</a:t>
            </a:r>
          </a:p>
          <a:p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Discussion</a:t>
            </a:r>
          </a:p>
          <a:p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Prevention</a:t>
            </a:r>
          </a:p>
          <a:p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Life style metabolic disorder</a:t>
            </a:r>
          </a:p>
          <a:p>
            <a:pPr>
              <a:buNone/>
            </a:pPr>
            <a:endParaRPr lang="en-US" dirty="0" smtClean="0">
              <a:latin typeface="Agency FB" pitchFamily="34" charset="0"/>
            </a:endParaRPr>
          </a:p>
          <a:p>
            <a:endParaRPr lang="en-IN" dirty="0">
              <a:latin typeface="Agency FB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TOPIC FOR </a:t>
            </a: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DISCUSSION</a:t>
            </a:r>
            <a:endParaRPr lang="en-IN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Asyasukham</a:t>
            </a:r>
            <a:endParaRPr lang="en-US" b="1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Swapnasukham</a:t>
            </a:r>
            <a:endParaRPr lang="en-US" b="1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Dadhini</a:t>
            </a:r>
            <a:endParaRPr lang="en-US" b="1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Gramyanudaka</a:t>
            </a:r>
            <a:endParaRPr lang="en-US" b="1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Anuparasa</a:t>
            </a:r>
            <a:endParaRPr lang="en-US" b="1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Payansi</a:t>
            </a:r>
            <a:endParaRPr lang="en-US" b="1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Nabannapanam</a:t>
            </a:r>
            <a:endParaRPr lang="en-US" b="1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Gud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–</a:t>
            </a:r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vaikrutam</a:t>
            </a:r>
            <a:endParaRPr lang="en-US" b="1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Krodha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soka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bhaya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divaswapna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ratrijagarana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NIDANA</a:t>
            </a:r>
            <a:r>
              <a:rPr lang="en-US" dirty="0" smtClean="0">
                <a:latin typeface="Agency FB" pitchFamily="34" charset="0"/>
              </a:rPr>
              <a:t/>
            </a:r>
            <a:br>
              <a:rPr lang="en-US" dirty="0" smtClean="0">
                <a:latin typeface="Agency FB" pitchFamily="34" charset="0"/>
              </a:rPr>
            </a:br>
            <a:endParaRPr lang="en-IN" dirty="0">
              <a:latin typeface="Agency FB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Hayanaka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(one type of rice) 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Yavaka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Chinaka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Uddalaka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Naisadha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utkata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Mukundaka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Mahavrihee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Pramodaka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Sugandhaka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(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vasmati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rice) , 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Matar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Udad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and other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dal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with excessive ghee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Meat of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Gramin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gramyanupodakanam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Aanupa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and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Audaka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animals</a:t>
            </a:r>
          </a:p>
          <a:p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Shaka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Til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Palala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Pistanna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(wheat flour)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Payas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Krushara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Vilepi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Ikshu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Dugdha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Sharab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Mandak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Dahi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Drav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padartha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Madhura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Mruja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(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sareera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asudhi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)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vyayama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varjanam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, </a:t>
            </a:r>
          </a:p>
          <a:p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swapna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sayanasana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prasanga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 Which increases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kapha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medas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and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mutra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KAPHAJA PRAMEHA NIDANA</a:t>
            </a:r>
            <a:endParaRPr lang="en-IN" sz="3600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Usna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Amla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Lavana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Kshara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and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padartha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atitikhna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ahara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Ajeerna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Exposure to excessive light, heat, temp. 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(</a:t>
            </a:r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atapagnisantap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) 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Excessive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labour</a:t>
            </a:r>
            <a:endParaRPr lang="en-US" b="1" dirty="0" smtClean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Excessive anger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Visham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ahara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PITTAJA PRAMEHA NIDANA</a:t>
            </a:r>
            <a:endParaRPr lang="en-IN" sz="36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Excessive intake of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Kashaya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Tikta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Rukshya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Laghu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Sita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padartha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. 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Excessive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Vyavaya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</a:t>
            </a: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Vyayama</a:t>
            </a: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Vaman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Virechana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Aasthapan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Sirovirechana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(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nasya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). 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Suppression  of </a:t>
            </a:r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Adharaniya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vega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Abhighata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atapa</a:t>
            </a:r>
            <a:r>
              <a:rPr lang="en-U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(heat and light exposure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Upavas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</a:p>
          <a:p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Udvega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Shoka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Raktamokshyana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Jagarana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abnormal posture of sitting and sleep.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Excessive intake of food</a:t>
            </a:r>
            <a:endParaRPr lang="en-IN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VATAJA PRAMEHA NIDANA</a:t>
            </a:r>
            <a:endParaRPr lang="en-IN" sz="36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        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“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Bahu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drava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sleshma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visesha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”</a:t>
            </a:r>
          </a:p>
          <a:p>
            <a:pPr>
              <a:buNone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   “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Medoscha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mansam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ca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sareeraja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kledam</a:t>
            </a:r>
            <a:endParaRPr lang="en-US" b="1" dirty="0" smtClean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            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Kaphou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vastigatam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pradusya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”</a:t>
            </a:r>
          </a:p>
          <a:p>
            <a:pPr>
              <a:buNone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Kaphah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sapittah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pabanascha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Medosrasukr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ambu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vasa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lasikah</a:t>
            </a:r>
            <a:endParaRPr lang="en-US" b="1" dirty="0" smtClean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Majja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rasajah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pisitam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ca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dusya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pramehinam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Agni is not directly involved in pathogenesis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endParaRPr lang="en-US" dirty="0" smtClean="0"/>
          </a:p>
          <a:p>
            <a:pPr>
              <a:buNone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SAMPRAPTI</a:t>
            </a:r>
            <a:endParaRPr lang="en-IN" sz="36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Jatilivabha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keseshu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Madhuryam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asyashu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Karapadayo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suptata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daho</a:t>
            </a:r>
            <a:endParaRPr lang="en-US" b="1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Mukhatalu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kanthososha</a:t>
            </a:r>
            <a:r>
              <a:rPr lang="en-IN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IN" dirty="0" err="1" smtClean="0">
                <a:latin typeface="Andalus" pitchFamily="18" charset="-78"/>
                <a:cs typeface="Andalus" pitchFamily="18" charset="-78"/>
              </a:rPr>
              <a:t>pipasam</a:t>
            </a:r>
            <a:endParaRPr lang="en-IN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Alasyam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Malam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kaye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kayachidresu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Paridaham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suptata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ca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angesu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satpada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pippalikabhi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Bisram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sareera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gandham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Nidra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tandra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ca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sarvakalam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PURVARUPA</a:t>
            </a:r>
            <a:endParaRPr lang="en-IN" sz="36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Bahu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seeta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nirgndham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udakopamam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Udaka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meha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Madhuram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isatpichhilam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ikshurasa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sankasam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ikshu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balika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Parjusita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mutram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sandri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bhabati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sandra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Mutram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kinchit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kinchit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prasidanti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sandra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prasad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Suklam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pistanibham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mutram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sukla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meha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RUPA</a:t>
            </a:r>
            <a:b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3600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kaphaja</a:t>
            </a:r>
            <a: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-10</a:t>
            </a:r>
            <a:endParaRPr lang="en-IN" sz="36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Sukrabham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sukramishram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muhurmehati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sukrameha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Atyartha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madhuram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sheetam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mutram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seetameha</a:t>
            </a:r>
            <a:endParaRPr lang="en-US" b="1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Mutran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mutragatan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dosan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munmehati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sikatameha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Mandam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mandamvegam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kuchhram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saneimeha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Tantubadham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ebalalam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pichilam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alalameha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endParaRPr lang="en-IN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Gandha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varna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rasa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sparsayatha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kshara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ksharameha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Masivarnam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ajasram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yo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mutramushnam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kalameha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Chasapaksha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nibham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mutramlam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neelameha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Bishram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lavanam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ushnam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ca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raktam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raktameha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Manjisthodako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sankasam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bishram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manjeesthameha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Haridrodako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samkasam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katukam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haridrameha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Pittaja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prameha-06</a:t>
            </a:r>
            <a:endParaRPr lang="en-IN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Vasamishram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vasavam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muhurmehati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vasameha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Majjanam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mutrena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muhurmehati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majjameha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Hastimat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ajasram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mutram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ksharati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hastimeha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kasaya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madhuram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pandu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ruksyam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madhumeha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Vataja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pramaha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- 4</a:t>
            </a:r>
            <a:endParaRPr lang="en-IN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When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madhu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means sugar comes in urine then it is called it as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madhumeha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which may compare it with diabetes mellitus.</a:t>
            </a:r>
          </a:p>
          <a:p>
            <a:pPr>
              <a:buNone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Diabetes mellitus is a </a:t>
            </a:r>
            <a:r>
              <a:rPr lang="en-US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group of metabolic disorders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in which there are high blood sugar levels over a prolonged period. Symptoms of high blood sugar include </a:t>
            </a:r>
            <a:r>
              <a:rPr lang="en-US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frequent urination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increased thirst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and </a:t>
            </a:r>
            <a:r>
              <a:rPr lang="en-US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increased hunger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    Acute complications can include diabetic </a:t>
            </a:r>
            <a:r>
              <a:rPr lang="en-US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ketoacidosis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   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hyperosmolar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hyperglysemic</a:t>
            </a:r>
            <a:r>
              <a:rPr lang="en-US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state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,or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death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Serious long term complications include </a:t>
            </a:r>
            <a:r>
              <a:rPr lang="en-US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cardiovascular 	diseases, CKD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foot ulcers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and </a:t>
            </a:r>
            <a:r>
              <a:rPr lang="en-US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damage to eyes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en-IN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MADHUMEHA</a:t>
            </a:r>
            <a:endParaRPr lang="en-IN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Type 1 DM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results from the pancreas failure to produce enough insulin due to loss of beta cells.(IDDM)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Type 2DM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begins with insulin resistance, a condition in which cells fail to respond to insulin. properly.(NIDDM).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Gestational diabetes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Diabetes mellitus types</a:t>
            </a:r>
            <a:endParaRPr lang="en-IN" sz="40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     			</a:t>
            </a:r>
            <a:r>
              <a:rPr lang="en-US" b="1" dirty="0" err="1" smtClean="0">
                <a:solidFill>
                  <a:srgbClr val="7030A0"/>
                </a:solidFill>
              </a:rPr>
              <a:t>Ayurveda</a:t>
            </a:r>
            <a:endParaRPr lang="en-US" b="1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Diagnosis depends on clinical sign and symptoms.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                                 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Modern medicine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Diagnosis based on based on blood glucose level.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              	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FBS</a:t>
            </a: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			PPBS</a:t>
            </a: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			HbA1C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Criteria (WHO)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                Normal                   IFG                      IGT             DM</a:t>
            </a: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FBS         ( &lt;110 )          ( &gt;=110 &amp; &lt;126)      ( &lt;126)       (&gt;= 126)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PPBS      ( &lt;140)                  (  &lt;140 )             ( &gt;=140)       (&gt;=200)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HbA1C   ( &lt;6 )                     (6 – 6.4)              (6 -6.4)        (&gt;6.5)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Impaired fasting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glycaemia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Impaired glucose tolerance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DIAGNOSIS</a:t>
            </a:r>
            <a:endParaRPr lang="en-IN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6019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>
                <a:latin typeface="Andalus" pitchFamily="18" charset="-78"/>
                <a:cs typeface="Andalus" pitchFamily="18" charset="-78"/>
              </a:rPr>
              <a:t> In pathogenesis we observe that</a:t>
            </a:r>
          </a:p>
          <a:p>
            <a:pPr lvl="1"/>
            <a:r>
              <a:rPr lang="en-US" sz="2000" dirty="0" err="1" smtClean="0">
                <a:latin typeface="Andalus" pitchFamily="18" charset="-78"/>
                <a:cs typeface="Andalus" pitchFamily="18" charset="-78"/>
              </a:rPr>
              <a:t>Bahu</a:t>
            </a:r>
            <a:r>
              <a:rPr lang="en-US" sz="20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000" dirty="0" err="1" smtClean="0">
                <a:latin typeface="Andalus" pitchFamily="18" charset="-78"/>
                <a:cs typeface="Andalus" pitchFamily="18" charset="-78"/>
              </a:rPr>
              <a:t>drava</a:t>
            </a:r>
            <a:r>
              <a:rPr lang="en-US" sz="20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000" dirty="0" err="1" smtClean="0">
                <a:latin typeface="Andalus" pitchFamily="18" charset="-78"/>
                <a:cs typeface="Andalus" pitchFamily="18" charset="-78"/>
              </a:rPr>
              <a:t>sleshma</a:t>
            </a:r>
            <a:r>
              <a:rPr lang="en-US" sz="20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000" dirty="0" err="1" smtClean="0">
                <a:latin typeface="Andalus" pitchFamily="18" charset="-78"/>
                <a:cs typeface="Andalus" pitchFamily="18" charset="-78"/>
              </a:rPr>
              <a:t>vishesha</a:t>
            </a:r>
            <a:r>
              <a:rPr lang="en-US" sz="2000" dirty="0" smtClean="0">
                <a:latin typeface="Andalus" pitchFamily="18" charset="-78"/>
                <a:cs typeface="Andalus" pitchFamily="18" charset="-78"/>
              </a:rPr>
              <a:t> </a:t>
            </a:r>
          </a:p>
          <a:p>
            <a:pPr lvl="1">
              <a:buNone/>
            </a:pPr>
            <a:r>
              <a:rPr lang="en-US" sz="2000" dirty="0" smtClean="0">
                <a:latin typeface="Andalus" pitchFamily="18" charset="-78"/>
                <a:cs typeface="Andalus" pitchFamily="18" charset="-78"/>
              </a:rPr>
              <a:t>                                  </a:t>
            </a:r>
            <a:r>
              <a:rPr lang="en-US" sz="20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Agni is not </a:t>
            </a:r>
            <a:r>
              <a:rPr lang="en-US" sz="2000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involed</a:t>
            </a:r>
            <a:r>
              <a:rPr lang="en-US" sz="20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in pathogenesis</a:t>
            </a:r>
            <a:r>
              <a:rPr lang="en-US" sz="2000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pPr lvl="1">
              <a:buNone/>
            </a:pPr>
            <a:r>
              <a:rPr lang="en-US" sz="2000" dirty="0" smtClean="0">
                <a:latin typeface="Andalus" pitchFamily="18" charset="-78"/>
                <a:cs typeface="Andalus" pitchFamily="18" charset="-78"/>
              </a:rPr>
              <a:t>                                   </a:t>
            </a:r>
            <a:r>
              <a:rPr lang="en-US" sz="2000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sareeraja</a:t>
            </a:r>
            <a:r>
              <a:rPr lang="en-US" sz="20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kledam</a:t>
            </a:r>
            <a:endParaRPr lang="en-US" sz="2000" b="1" dirty="0" smtClean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  <a:p>
            <a:pPr lvl="1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                                  </a:t>
            </a:r>
            <a:r>
              <a:rPr lang="en-US" sz="2000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ambu</a:t>
            </a:r>
            <a:endParaRPr lang="en-US" sz="2000" b="1" dirty="0" smtClean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  <a:p>
            <a:pPr lvl="1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                                  </a:t>
            </a:r>
            <a:r>
              <a:rPr lang="en-US" sz="2000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lasika</a:t>
            </a:r>
            <a:r>
              <a:rPr lang="en-US" sz="2000" b="1" dirty="0" smtClean="0">
                <a:latin typeface="Andalus" pitchFamily="18" charset="-78"/>
                <a:cs typeface="Andalus" pitchFamily="18" charset="-78"/>
              </a:rPr>
              <a:t>                  </a:t>
            </a:r>
          </a:p>
          <a:p>
            <a:pPr lvl="1">
              <a:buNone/>
            </a:pPr>
            <a:r>
              <a:rPr lang="en-US" sz="20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</a:t>
            </a:r>
            <a:r>
              <a:rPr lang="en-US" sz="20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PANEEYA YOGA 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sarodaka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kusodaka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madhudaka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triphala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quatha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pPr lvl="1"/>
            <a:r>
              <a:rPr lang="en-US" sz="20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STHULA PRAMEHI </a:t>
            </a:r>
            <a:r>
              <a:rPr lang="en-US" sz="20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000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samsodhana</a:t>
            </a:r>
            <a:r>
              <a:rPr lang="en-US" sz="20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chikitsa</a:t>
            </a:r>
            <a:r>
              <a:rPr lang="en-US" sz="20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pPr lvl="1"/>
            <a:r>
              <a:rPr lang="en-US" sz="20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KRUSA PRAMEHI    </a:t>
            </a:r>
            <a:r>
              <a:rPr lang="en-US" sz="20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000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santarpana</a:t>
            </a:r>
            <a:r>
              <a:rPr lang="en-US" sz="20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chikitsa</a:t>
            </a:r>
            <a:r>
              <a:rPr lang="en-US" sz="20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or </a:t>
            </a:r>
            <a:r>
              <a:rPr lang="en-US" sz="2000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samana</a:t>
            </a:r>
            <a:r>
              <a:rPr lang="en-US" sz="20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chikitsa</a:t>
            </a:r>
            <a:r>
              <a:rPr lang="en-US" sz="20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pPr lvl="1"/>
            <a:r>
              <a:rPr lang="en-US" sz="20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NIDANA PARIVAJANAM.</a:t>
            </a:r>
          </a:p>
          <a:p>
            <a:pPr lvl="1"/>
            <a:r>
              <a:rPr lang="en-US" sz="20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PATHYA </a:t>
            </a:r>
            <a:r>
              <a:rPr lang="en-US" sz="2000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PATHYA</a:t>
            </a:r>
            <a:r>
              <a:rPr lang="en-US" sz="20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VYAVASTHA</a:t>
            </a:r>
            <a:r>
              <a:rPr lang="en-US" sz="2000" dirty="0" smtClean="0">
                <a:latin typeface="Andalus" pitchFamily="18" charset="-78"/>
                <a:cs typeface="Andalus" pitchFamily="18" charset="-78"/>
              </a:rPr>
              <a:t>. </a:t>
            </a:r>
          </a:p>
          <a:p>
            <a:r>
              <a:rPr lang="en-US" sz="20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OUSADHI CHIKITSA. </a:t>
            </a:r>
            <a:r>
              <a:rPr lang="en-US" sz="2000" dirty="0" smtClean="0">
                <a:latin typeface="Andalus" pitchFamily="18" charset="-78"/>
                <a:cs typeface="Andalus" pitchFamily="18" charset="-78"/>
              </a:rPr>
              <a:t>                                                 </a:t>
            </a:r>
          </a:p>
          <a:p>
            <a:pPr>
              <a:buNone/>
            </a:pPr>
            <a:r>
              <a:rPr lang="en-US" sz="2000" dirty="0" smtClean="0">
                <a:latin typeface="Andalus" pitchFamily="18" charset="-78"/>
                <a:cs typeface="Andalus" pitchFamily="18" charset="-78"/>
              </a:rPr>
              <a:t>               </a:t>
            </a:r>
            <a:r>
              <a:rPr lang="en-US" sz="2000" dirty="0" smtClean="0">
                <a:latin typeface="Andalus" pitchFamily="18" charset="-78"/>
                <a:cs typeface="Andalus" pitchFamily="18" charset="-78"/>
              </a:rPr>
              <a:t>symptomatic treatment.</a:t>
            </a:r>
          </a:p>
          <a:p>
            <a:pPr>
              <a:buNone/>
            </a:pPr>
            <a:r>
              <a:rPr lang="en-US" sz="2000" dirty="0" smtClean="0">
                <a:latin typeface="Andalus" pitchFamily="18" charset="-78"/>
                <a:cs typeface="Andalus" pitchFamily="18" charset="-78"/>
              </a:rPr>
              <a:t>               general treatment</a:t>
            </a:r>
          </a:p>
          <a:p>
            <a:pPr>
              <a:buNone/>
            </a:pPr>
            <a:r>
              <a:rPr lang="en-US" sz="2000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sz="2000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 finds with the symptoms of </a:t>
            </a:r>
            <a:r>
              <a:rPr lang="en-US" sz="2000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madhumeha,it</a:t>
            </a:r>
            <a:r>
              <a:rPr lang="en-US" sz="2000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 may treated like diabetes mellitus in modern science.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TREATMENT PRINCIPLE</a:t>
            </a:r>
            <a:endParaRPr lang="en-IN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Bahu</a:t>
            </a:r>
            <a:r>
              <a:rPr lang="en-US" sz="26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seeta</a:t>
            </a:r>
            <a:r>
              <a:rPr lang="en-US" sz="26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nirgndham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udakopamam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600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Lodhra</a:t>
            </a:r>
            <a:r>
              <a:rPr lang="en-US" sz="2600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haritaki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    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katphala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nagarmootha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Madhuram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isatpichhilam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ikshurasa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sankasam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Patha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bidanga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usheer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arjun</a:t>
            </a:r>
            <a:r>
              <a:rPr lang="en-US" sz="2600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600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Parjusita</a:t>
            </a:r>
            <a:r>
              <a:rPr lang="en-US" sz="26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mutram</a:t>
            </a:r>
            <a:r>
              <a:rPr lang="en-US" sz="26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sandri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bhabati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600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Haldi</a:t>
            </a:r>
            <a:r>
              <a:rPr lang="en-US" sz="2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daruhaldi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tagar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bidanga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600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Mutram</a:t>
            </a:r>
            <a:r>
              <a:rPr lang="en-US" sz="26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kinchit</a:t>
            </a:r>
            <a:r>
              <a:rPr lang="en-US" sz="26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kinchit</a:t>
            </a:r>
            <a:r>
              <a:rPr lang="en-US" sz="26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prasidanti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kadamba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sala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arjun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ajavayan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Suklam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pistanibham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Daruhaldi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bidanga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khadira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dhataki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pPr>
              <a:buNone/>
            </a:pPr>
            <a:endParaRPr lang="en-US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SYMPTOMATIC TREATMENTS</a:t>
            </a:r>
            <a:endParaRPr lang="en-IN" sz="36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Sukrabham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sukramishram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muhurmehati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Devdaru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kutha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agaru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rakta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chandan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Atyartha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madhuram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sheetam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Daruhaldi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agnimantha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triphala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vacha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Murtan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mutragatan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dosan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munmehati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Patha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murva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gokshur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Mandam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mandamvegam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tu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kuchhram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Vacha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ushir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haritaki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guduchi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Tantubadham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ebalalam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pichilam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Vasa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haritaki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chitrak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saptaparna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endParaRPr lang="en-IN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Gandha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varna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rasa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sparsayatha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kshara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Usira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lodhra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arjun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raktachandan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Masivarnam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ajasram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yo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mutramushnam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Patola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nimba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guduchi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amalaki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Chasapakshanibham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mutramlam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Ushira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nagarmootha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amlaki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haritaki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Bishram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lavanam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ushnam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ca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raktam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Sunthi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elaichi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sherisha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twak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kamala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puspa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Manjisthodako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sankasam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bishram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Lodhra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sugandhabala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daruhaldi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dhataki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Haridrodako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samkasam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katukam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Nagaramootha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haritaki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kutaja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puskaramoola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Vasamishram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vasavam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va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muhurmehati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agnimantha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800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Majjanam</a:t>
            </a:r>
            <a:r>
              <a:rPr lang="en-US" sz="28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saha</a:t>
            </a:r>
            <a:r>
              <a:rPr lang="en-US" sz="28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mutrena</a:t>
            </a:r>
            <a:r>
              <a:rPr lang="en-US" sz="28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muhurmehati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800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Triphala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murva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sahajeen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nimba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draksha,semala,amalatas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Hastimat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ajasram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mutram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ksharati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patha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sirishatwak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ushira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murba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kapitha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tinduka</a:t>
            </a: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kasaya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madhuram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pandu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ruksyam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800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khadira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supari</a:t>
            </a:r>
            <a:r>
              <a:rPr lang="en-US" sz="2800" dirty="0" smtClean="0"/>
              <a:t>.</a:t>
            </a:r>
            <a:endParaRPr lang="en-IN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Shilajeet</a:t>
            </a:r>
            <a:endParaRPr lang="en-US" b="1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Triphala</a:t>
            </a:r>
            <a:endParaRPr lang="en-US" b="1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Guggulu</a:t>
            </a:r>
            <a:endParaRPr lang="en-US" b="1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Ayaskriti</a:t>
            </a:r>
            <a:endParaRPr lang="en-US" b="1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Louha</a:t>
            </a:r>
            <a:endParaRPr lang="en-US" b="1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Vanga</a:t>
            </a:r>
            <a:endParaRPr lang="en-US" b="1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Haridra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and </a:t>
            </a:r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amalaki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Paneeya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yoga : </a:t>
            </a:r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sarodaka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kusodaka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madhudaka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triphala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quatha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pPr>
              <a:buNone/>
            </a:pPr>
            <a:endParaRPr lang="en-US" dirty="0" smtClean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GENERAL TREATMENTS</a:t>
            </a:r>
            <a:endParaRPr lang="en-IN" sz="36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39769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        </a:t>
            </a:r>
            <a:r>
              <a:rPr lang="en-US" sz="35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SPECIFIC TREATMENTS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Mutrakuchra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pramaha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pidaka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Negrodhadi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choorna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(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amra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jambu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kapitha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varun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).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Madhumeha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mutra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kuchra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mutrasmari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Shilajeet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+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salsaradigana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bhavana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Pandu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haleemaka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kamala,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aruchi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arsa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vrana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kustha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vatarakta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bhagandara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Mehamudgara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vati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Jwara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murtaghata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mutrakuchra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asmari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Sukramatruka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vati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Jwara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visamajwara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asmari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mutrakuchra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vidradhi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agnimandya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udararoga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pandu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kamala,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gulma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sukra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dosa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Chadraprabha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vati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Anda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vridhi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kasa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swasa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pandu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kamala,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agnimandya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Chandraprabha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vati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Unmada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apasmara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sareer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sthabdhata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Vasanta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tilaka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rasa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Smritibhramsa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bali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palita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infertility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Vasanta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kusumakara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rasa.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Sukrakshaya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kunjara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kesari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rasa.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Sotha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rajo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dosha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raktapradara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Kamachudamani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rasa.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Amadosha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grahani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agnimandya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aruchi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raktapitta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dhatugata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jwara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mutrakuchra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pandu,haleemaka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Brihat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vangeswar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rasa,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Jwara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jeerna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jwara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Apurva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malini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vasanta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rasa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Madhumeha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hastimeha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ikshumeha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alalameha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Somanath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rasa.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458200" cy="5257800"/>
          </a:xfrm>
        </p:spPr>
        <p:txBody>
          <a:bodyPr>
            <a:normAutofit fontScale="40000" lnSpcReduction="20000"/>
          </a:bodyPr>
          <a:lstStyle/>
          <a:p>
            <a:r>
              <a:rPr lang="en-US" sz="5100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Ingrediants</a:t>
            </a:r>
            <a:r>
              <a:rPr lang="en-US" sz="51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—</a:t>
            </a:r>
          </a:p>
          <a:p>
            <a:pPr algn="just">
              <a:buNone/>
            </a:pP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</a:t>
            </a: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1.Vayavidanga                            	2.Sonth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3.Peppali                                     	4.Maricha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5.Saindhava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lavana</a:t>
            </a: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 	6.Amlaa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7.Haritaki                                   	8.Beheda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9.Saubarcha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Lavana</a:t>
            </a: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	10.Vida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Lavana</a:t>
            </a:r>
            <a:endParaRPr lang="en-US" sz="4500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11.Yavakshyara                          	12.Sarjikshyara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13.Chavya                                    	14.Chitraka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mula</a:t>
            </a:r>
            <a:endParaRPr lang="en-US" sz="4500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15.Krushnasariva                        	16.Peeparaa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mula</a:t>
            </a:r>
            <a:endParaRPr lang="en-US" sz="4500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17.Nagarmotha                           	18.Kachur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19.Swarnamakshika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	20.Dalchini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21.Vacha                                       	22.Devadaru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23.Gajapeepar                             	24.Chirayata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25.Dantimula                               	26.Haldi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27.Tej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patra</a:t>
            </a: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                 	28.Choti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elaichi</a:t>
            </a:r>
            <a:endParaRPr lang="en-US" sz="4500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29.Atisa</a:t>
            </a:r>
            <a:r>
              <a:rPr lang="en-IN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                      	 30.Louha </a:t>
            </a:r>
            <a:r>
              <a:rPr lang="en-IN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endParaRPr lang="en-IN" sz="4500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31.Vansalochana                         	 32.Suddha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Guggulu</a:t>
            </a:r>
            <a:endParaRPr lang="en-US" sz="4500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33.Suddha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Silajatu</a:t>
            </a:r>
            <a:endParaRPr lang="en-US" sz="4500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endParaRPr lang="en-IN" sz="3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CHADRAPRAVA BATI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1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Ingredients–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 1.Svarna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2.Rajata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endParaRPr lang="en-US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 3.Vanga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 4.Naga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endParaRPr lang="en-US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 5.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Kantalouha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6.Abhraka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endParaRPr lang="en-US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	 7.Pravala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8.Moti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endParaRPr lang="en-US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 9.Kasturi</a:t>
            </a:r>
          </a:p>
          <a:p>
            <a:r>
              <a:rPr lang="en-US" sz="41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Bhavana</a:t>
            </a:r>
            <a:r>
              <a:rPr lang="en-US" sz="41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1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Dravya</a:t>
            </a:r>
            <a:r>
              <a:rPr lang="en-US" sz="41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—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1.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Godugdha  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     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2.Ikshu rasa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3.Vasa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swarasa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  4.Lakshya rasa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5.Sugandhabala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kwatha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6.Kadalikanda rasa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7.Kamala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puspa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rasa           8.Chameli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puspa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rasa</a:t>
            </a:r>
            <a:endParaRPr lang="en-IN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VASANTA KUSUMAKARA RASA</a:t>
            </a:r>
            <a:endParaRPr lang="en-IN" sz="3600" b="1" dirty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IME-9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RIGHT SUGAR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BGR-34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HYPONIDD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DIABECON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MADHUNASINI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MADHUMEHARI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CARBOCET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JAMBRUSHEELA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URICO-D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JAMUN KARELA PLUS</a:t>
            </a:r>
          </a:p>
          <a:p>
            <a:endParaRPr lang="en-IN" sz="24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lgerian" pitchFamily="82" charset="0"/>
              </a:rPr>
              <a:t>Medicines- successful  and failure</a:t>
            </a:r>
            <a:endParaRPr lang="en-IN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Ladies finger water</a:t>
            </a:r>
          </a:p>
          <a:p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Arka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patra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application on foot</a:t>
            </a:r>
          </a:p>
          <a:p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Soft leaves of mango</a:t>
            </a:r>
          </a:p>
          <a:p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Sadabihari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flower</a:t>
            </a:r>
          </a:p>
          <a:p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Guava leaves</a:t>
            </a:r>
          </a:p>
          <a:p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Diabetic plant leaf</a:t>
            </a:r>
          </a:p>
          <a:p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Gudumari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leaf</a:t>
            </a:r>
          </a:p>
          <a:p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Neem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leaf</a:t>
            </a:r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lgerian" pitchFamily="82" charset="0"/>
              </a:rPr>
              <a:t>Medicines- successful  and failure</a:t>
            </a:r>
            <a:endParaRPr lang="en-IN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Grisma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- 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neem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leaf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Varsa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–   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jamun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Sarat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–    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karela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Hemanta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 –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kapitha</a:t>
            </a:r>
            <a:endParaRPr lang="en-IN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Sishir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 –  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haldi,amalaki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Vasanta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–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pippli,madhu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Algerian" pitchFamily="82" charset="0"/>
              </a:rPr>
              <a:t>Medicines works according to potency and </a:t>
            </a:r>
            <a:r>
              <a:rPr lang="en-US" sz="3200" dirty="0" err="1" smtClean="0">
                <a:solidFill>
                  <a:srgbClr val="7030A0"/>
                </a:solidFill>
                <a:latin typeface="Algerian" pitchFamily="82" charset="0"/>
              </a:rPr>
              <a:t>acceptibility</a:t>
            </a:r>
            <a:endParaRPr lang="en-IN" sz="3200" dirty="0">
              <a:solidFill>
                <a:srgbClr val="7030A0"/>
              </a:solidFill>
              <a:latin typeface="Algerian" pitchFamily="82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Mudgayusa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Tiktasaka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Purana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salidhanya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Danti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,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ingudi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atasi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sasarpa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taila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yuktam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food.</a:t>
            </a: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Truna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dhanya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Yava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with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madhu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vyayama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ubatana,snana,pariseka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cakramana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.</a:t>
            </a:r>
            <a:endParaRPr lang="en-IN" dirty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PATHYA-PATYA</a:t>
            </a:r>
            <a:endParaRPr lang="en-IN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Weight loss</a:t>
            </a:r>
          </a:p>
          <a:p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Healthy eating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	Fewer calories, fewer refined carbohydrates, especially sweets.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Fewer foods containing saturated fats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More vegetables and fruits.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More foods with fiber</a:t>
            </a:r>
          </a:p>
          <a:p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Regular exercise (30-60 minutes) and yoga. </a:t>
            </a:r>
          </a:p>
          <a:p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Possibly ,diabetes medication or insulin therapy</a:t>
            </a:r>
          </a:p>
          <a:p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Blood sugar monitoring</a:t>
            </a:r>
          </a:p>
          <a:p>
            <a:pPr>
              <a:buNone/>
            </a:pPr>
            <a:endParaRPr lang="en-US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TREATMENT IN MODERN MEDICINE</a:t>
            </a:r>
            <a:endParaRPr lang="en-IN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Metformin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:lowering glucose production in liver and improving body sensitivity to insulin.     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500mg,850mg, 1000mg , 2000mg</a:t>
            </a: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Sulfonylureas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secrete more insulin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Glyburide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(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glynase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       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1.5mg, 3mg, 5mg bid, 6mg bid.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Glipizide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                        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5mg, 10mg daily, 10mg, 20mg bid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Glimipride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                     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1mg,2mg, 4mg, 8mg daily</a:t>
            </a: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Meglitinides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(like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sulfonylureas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Repaglinaide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                  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0.5mg, 1mg, 4mg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          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Nateglinide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    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               60mg, 120mg </a:t>
            </a: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Thiazolidinediones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(like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metformin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Rosiglitazone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                  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2mg bid, 4mg OD, 8mg OD.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pioglitazone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                   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15,30, 45 mg OD</a:t>
            </a:r>
          </a:p>
          <a:p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DPP-4inhibitors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Sitagliptin,saxagliptin</a:t>
            </a:r>
            <a:endParaRPr lang="en-US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Diabetes medications</a:t>
            </a:r>
            <a:endParaRPr lang="en-IN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Glyburide</a:t>
            </a:r>
            <a:r>
              <a:rPr lang="en-U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/</a:t>
            </a:r>
            <a:r>
              <a:rPr lang="en-US" b="1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metformin</a:t>
            </a:r>
            <a:r>
              <a:rPr lang="en-U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        -2.5mg/500mg bid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                                           -5mg/500mg bid</a:t>
            </a:r>
          </a:p>
          <a:p>
            <a:pPr>
              <a:buNone/>
            </a:pPr>
            <a:r>
              <a:rPr lang="en-US" b="1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Glimipride</a:t>
            </a:r>
            <a:r>
              <a:rPr lang="en-U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/</a:t>
            </a:r>
            <a:r>
              <a:rPr lang="en-US" b="1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rosiglitazone</a:t>
            </a:r>
            <a:r>
              <a:rPr lang="en-U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  -2mg/4mg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                                           -4mg/4mg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Metformin</a:t>
            </a:r>
            <a:r>
              <a:rPr lang="en-U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/</a:t>
            </a:r>
            <a:r>
              <a:rPr lang="en-US" b="1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rosiglitazone</a:t>
            </a:r>
            <a:r>
              <a:rPr lang="en-U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  -500/4mg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                                           -1000/2mg</a:t>
            </a:r>
          </a:p>
          <a:p>
            <a:pPr>
              <a:buNone/>
            </a:pPr>
            <a:r>
              <a:rPr lang="en-US" b="1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Metformin</a:t>
            </a:r>
            <a:r>
              <a:rPr lang="en-U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/</a:t>
            </a:r>
            <a:r>
              <a:rPr lang="en-US" b="1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pioglitazone</a:t>
            </a:r>
            <a:r>
              <a:rPr lang="en-U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   -500/15mg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                                           -850/15mg</a:t>
            </a:r>
            <a:endParaRPr lang="en-IN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combinations</a:t>
            </a:r>
            <a:endParaRPr lang="en-IN" dirty="0">
              <a:latin typeface="Algerian" pitchFamily="82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09600"/>
            <a:ext cx="8305800" cy="5516563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GLP-1 receptor agonists :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injectable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medication slow digestion help low blood sugar levels.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Liraglutaide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Semaglutaide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SGLT2 inhibitors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Canagliflozin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Dapagliflozin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empagliflozin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Insulin therapy.</a:t>
            </a:r>
          </a:p>
          <a:p>
            <a:pPr lvl="2"/>
            <a:r>
              <a:rPr lang="en-US" sz="28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Rapid acting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-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lispro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aspart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glulisine</a:t>
            </a:r>
            <a:endParaRPr lang="en-US" sz="2800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pPr lvl="2"/>
            <a:r>
              <a:rPr lang="en-US" sz="28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Short-acting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- regular or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novolin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velosulin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pPr lvl="2"/>
            <a:r>
              <a:rPr lang="en-US" sz="28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Intermediate-acting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–NPH(N)</a:t>
            </a:r>
          </a:p>
          <a:p>
            <a:pPr lvl="2"/>
            <a:r>
              <a:rPr lang="en-US" sz="28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Long-acting 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–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lanitus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glargine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insulin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determir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insulin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degludec</a:t>
            </a:r>
            <a:endParaRPr lang="en-US" sz="2800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pPr lvl="2"/>
            <a:r>
              <a:rPr lang="en-US" sz="28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Pre-mixed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–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humulin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(70/30),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novolin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(70/30),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novolog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(70/30),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humulin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(50/50),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humalog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mix(75/25). </a:t>
            </a:r>
          </a:p>
          <a:p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Bariatric surgery.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BMI&gt; 35 should go for bariatric surgery.</a:t>
            </a:r>
          </a:p>
          <a:p>
            <a:pPr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		</a:t>
            </a:r>
          </a:p>
          <a:p>
            <a:pPr>
              <a:buNone/>
            </a:pPr>
            <a:endParaRPr lang="en-US" b="1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1"/>
            <a:ext cx="83058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sz="41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Sign of trouble </a:t>
            </a:r>
            <a:r>
              <a:rPr lang="en-US" sz="4100" dirty="0" smtClean="0">
                <a:latin typeface="Andalus" pitchFamily="18" charset="-78"/>
                <a:cs typeface="Andalus" pitchFamily="18" charset="-78"/>
              </a:rPr>
              <a:t>: 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Hyperglycemia: 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frequent urination, increased thirst, dry mouth, 	blurred vision, fatigue, and nausea.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Hyperglycemic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hyperosmolar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nonketotic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syndrome(HHNS)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Blood sugar 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600mg/dl : dry mouth, extreme thirst, drowsiness, 	confusion, dark urine, and convulsion.</a:t>
            </a: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Increased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ketones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in urine(diabetic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ketoacidosis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).</a:t>
            </a:r>
          </a:p>
          <a:p>
            <a:pPr marL="514350" indent="-514350"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Occures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in Type 1 diabetes , Starved for energy, breakdown fat, 	produces toxic acids known as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ketones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Very dry mouth, frequent urination, vomiting, shortness of 	breath, fatigue and fruity-smelling breath.</a:t>
            </a: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Low blood sugar (hypoglycemia)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Develops due to skipping a meal, 	unintentionally 	taking more 	medication, or getting more physical 	activity.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sign and symptoms like Sweating, shakiness, weakness, 	hunger, irritability, dizziness, headache, 	blurred vision, heart 	palpitations, slurred speech, drowsiness, and confusion.</a:t>
            </a:r>
            <a:endParaRPr lang="en-IN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Why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agni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is not directly involved in pathogenesis.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Ambu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sareera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kleda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lasika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are involved in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samprapti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but these are not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dosha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nor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dhatu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Gramyadaka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dugdha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are causative factor for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Tikta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rasa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is causative factor for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vataja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but it is a treatment schedule for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kaphaja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Vyayama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varjana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is the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nidana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for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kaphaja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and a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nidan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to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vataja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Exposure 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to heat, light, temp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causes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pittaja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Seetala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ahara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causes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vataja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(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madhumeha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Divwa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sayana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and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ratri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jagarana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causes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  What should be the sleep time.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Why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vasantakusumakara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rasa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contains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ikshurasa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and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dugdha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as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bhavana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dravya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pPr>
              <a:buFont typeface="Wingdings" pitchFamily="2" charset="2"/>
              <a:buChar char="Ø"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DISCUSSION</a:t>
            </a:r>
            <a:endParaRPr lang="en-IN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Yastwaharam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sharirasya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dhatusaamyakaram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narah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     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Sebate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vividhaschanyaschestah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sukhamasnute</a:t>
            </a:r>
            <a:endParaRPr lang="en-IN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				1.ahara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				2.vihara</a:t>
            </a:r>
            <a:endParaRPr lang="en-IN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PREVETION OF PRAMEHA IN AYURVEDA</a:t>
            </a:r>
            <a:endParaRPr lang="en-IN" sz="3600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Prakruti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Karana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Samyoga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Raashi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Desha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Kala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Upayogasanstha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Upayokta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Aharavidhi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visheshatana</a:t>
            </a:r>
            <a:endParaRPr lang="en-IN" b="1" dirty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Ushnam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Snigdham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Maatraavat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Jirne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Viryavirudham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Iste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deshe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Iste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sarvopakaranam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Natidrutam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Nativilambitam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Ajalpan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Ahasan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Tanmana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bhunjeeta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Atmanamabhisamikshyam</a:t>
            </a:r>
            <a:endParaRPr lang="en-IN" dirty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AHARA VIDHI VIDHAN</a:t>
            </a:r>
            <a:endParaRPr lang="en-IN" sz="36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Hemanta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ritu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   :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snigdha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amla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lavana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rasa.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Sishira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ritu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       :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tikta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kasaya,laghu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Vasanta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ritu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     : guru,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amla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snigdha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madhura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Grisma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ritu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      :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swadu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sheeta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drava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snigdham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arnapanam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Barsa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ritu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         :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amla,lavana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sneha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Sarad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ritu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         :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madhura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laghu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sheeta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tiktakam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Diet intake principles in different seasons</a:t>
            </a:r>
            <a:endParaRPr lang="en-IN" dirty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Immaturity of food and vegetables.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Irregular sleeping time.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Oily, sticky, pasty foods.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Frozen foods.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Off- seasonal vegetables.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Stress, tension, anxiety.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Un natural relationships and behaviour.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lgerian" pitchFamily="82" charset="0"/>
              </a:rPr>
              <a:t>CONCLUSION</a:t>
            </a:r>
            <a:endParaRPr lang="en-IN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60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           </a:t>
            </a:r>
          </a:p>
          <a:p>
            <a:pPr>
              <a:buNone/>
            </a:pPr>
            <a:r>
              <a:rPr lang="en-US" sz="60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			  Thank you</a:t>
            </a:r>
            <a:endParaRPr lang="en-IN" sz="6000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i="1" dirty="0" smtClean="0">
                <a:solidFill>
                  <a:srgbClr val="002060"/>
                </a:solidFill>
              </a:rPr>
              <a:t>   </a:t>
            </a:r>
          </a:p>
          <a:p>
            <a:pPr algn="just">
              <a:buNone/>
            </a:pPr>
            <a:endParaRPr lang="en-US" sz="2400" b="1" i="1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endParaRPr lang="en-US" sz="2400" b="1" i="1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en-US" sz="2400" b="1" i="1" dirty="0" smtClean="0">
                <a:solidFill>
                  <a:srgbClr val="7030A0"/>
                </a:solidFill>
              </a:rPr>
              <a:t>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Langhanam</a:t>
            </a:r>
            <a:r>
              <a:rPr lang="en-US" sz="2400" b="1" i="1" dirty="0" smtClean="0">
                <a:solidFill>
                  <a:srgbClr val="7030A0"/>
                </a:solidFill>
              </a:rPr>
              <a:t>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Swedanam</a:t>
            </a:r>
            <a:r>
              <a:rPr lang="en-US" sz="2400" b="1" i="1" dirty="0" smtClean="0">
                <a:solidFill>
                  <a:srgbClr val="7030A0"/>
                </a:solidFill>
              </a:rPr>
              <a:t>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Tiktam</a:t>
            </a:r>
            <a:r>
              <a:rPr lang="en-US" sz="2400" b="1" i="1" dirty="0" smtClean="0">
                <a:solidFill>
                  <a:srgbClr val="7030A0"/>
                </a:solidFill>
              </a:rPr>
              <a:t>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deepanani</a:t>
            </a:r>
            <a:r>
              <a:rPr lang="en-US" sz="2400" b="1" i="1" dirty="0" smtClean="0">
                <a:solidFill>
                  <a:srgbClr val="7030A0"/>
                </a:solidFill>
              </a:rPr>
              <a:t>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katuni</a:t>
            </a:r>
            <a:r>
              <a:rPr lang="en-US" sz="2400" b="1" i="1" dirty="0" smtClean="0">
                <a:solidFill>
                  <a:srgbClr val="7030A0"/>
                </a:solidFill>
              </a:rPr>
              <a:t> ca</a:t>
            </a:r>
          </a:p>
          <a:p>
            <a:pPr>
              <a:buNone/>
            </a:pPr>
            <a:r>
              <a:rPr lang="en-US" sz="2400" b="1" i="1" dirty="0" smtClean="0">
                <a:solidFill>
                  <a:srgbClr val="7030A0"/>
                </a:solidFill>
              </a:rPr>
              <a:t>   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Virechanam</a:t>
            </a:r>
            <a:r>
              <a:rPr lang="en-US" sz="2400" b="1" i="1" dirty="0" smtClean="0">
                <a:solidFill>
                  <a:srgbClr val="7030A0"/>
                </a:solidFill>
              </a:rPr>
              <a:t>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snehapanam</a:t>
            </a:r>
            <a:r>
              <a:rPr lang="en-US" sz="2400" b="1" i="1" dirty="0" smtClean="0">
                <a:solidFill>
                  <a:srgbClr val="7030A0"/>
                </a:solidFill>
              </a:rPr>
              <a:t>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vasthaya</a:t>
            </a:r>
            <a:r>
              <a:rPr lang="en-US" sz="2400" b="1" i="1" dirty="0" smtClean="0">
                <a:solidFill>
                  <a:srgbClr val="7030A0"/>
                </a:solidFill>
              </a:rPr>
              <a:t>  ca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amamarute</a:t>
            </a:r>
            <a:endParaRPr lang="en-US" sz="2400" b="1" i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sz="2400" b="1" i="1" dirty="0" smtClean="0">
                <a:solidFill>
                  <a:srgbClr val="7030A0"/>
                </a:solidFill>
              </a:rPr>
              <a:t>   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Saindhyabadya</a:t>
            </a:r>
            <a:r>
              <a:rPr lang="en-US" sz="2400" b="1" i="1" dirty="0" smtClean="0">
                <a:solidFill>
                  <a:srgbClr val="7030A0"/>
                </a:solidFill>
              </a:rPr>
              <a:t>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anubasasya</a:t>
            </a:r>
            <a:r>
              <a:rPr lang="en-US" sz="2400" b="1" i="1" dirty="0" smtClean="0">
                <a:solidFill>
                  <a:srgbClr val="7030A0"/>
                </a:solidFill>
              </a:rPr>
              <a:t>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ksharavasthi</a:t>
            </a:r>
            <a:r>
              <a:rPr lang="en-US" sz="2400" b="1" i="1" dirty="0" smtClean="0">
                <a:solidFill>
                  <a:srgbClr val="7030A0"/>
                </a:solidFill>
              </a:rPr>
              <a:t>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prasasyate</a:t>
            </a:r>
            <a:r>
              <a:rPr lang="en-US" sz="2400" dirty="0" smtClean="0">
                <a:solidFill>
                  <a:srgbClr val="7030A0"/>
                </a:solidFill>
              </a:rPr>
              <a:t>.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TREATMENT PRINCIPLES IN AMAVATA</a:t>
            </a:r>
            <a:endParaRPr lang="en-IN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 </a:t>
            </a:r>
            <a:r>
              <a:rPr lang="en-US" b="1" dirty="0" smtClean="0"/>
              <a:t>Thirst         </a:t>
            </a:r>
            <a:r>
              <a:rPr lang="en-US" dirty="0" smtClean="0"/>
              <a:t>              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panchakola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pachana</a:t>
            </a:r>
            <a:r>
              <a:rPr lang="en-US" dirty="0" smtClean="0">
                <a:solidFill>
                  <a:srgbClr val="C00000"/>
                </a:solidFill>
              </a:rPr>
              <a:t>     </a:t>
            </a:r>
          </a:p>
          <a:p>
            <a:r>
              <a:rPr lang="en-US" b="1" dirty="0" smtClean="0"/>
              <a:t>  Pain                         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sunthi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vacha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sigru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goksura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varuna</a:t>
            </a:r>
            <a:r>
              <a:rPr lang="en-US" dirty="0" smtClean="0">
                <a:solidFill>
                  <a:srgbClr val="C00000"/>
                </a:solidFill>
              </a:rPr>
              <a:t>,       			   </a:t>
            </a:r>
            <a:r>
              <a:rPr lang="en-US" dirty="0" err="1" smtClean="0">
                <a:solidFill>
                  <a:srgbClr val="C00000"/>
                </a:solidFill>
              </a:rPr>
              <a:t>sahadevi,punarnava,kachura,prasaruni</a:t>
            </a:r>
            <a:r>
              <a:rPr lang="en-US" dirty="0" smtClean="0">
                <a:solidFill>
                  <a:srgbClr val="C00000"/>
                </a:solidFill>
              </a:rPr>
              <a:t>,  			   </a:t>
            </a:r>
            <a:r>
              <a:rPr lang="en-US" dirty="0" err="1" smtClean="0">
                <a:solidFill>
                  <a:srgbClr val="C00000"/>
                </a:solidFill>
              </a:rPr>
              <a:t>hingu</a:t>
            </a:r>
            <a:r>
              <a:rPr lang="en-US" dirty="0" smtClean="0">
                <a:solidFill>
                  <a:srgbClr val="C00000"/>
                </a:solidFill>
              </a:rPr>
              <a:t>, kanji.</a:t>
            </a:r>
          </a:p>
          <a:p>
            <a:r>
              <a:rPr lang="en-US" b="1" dirty="0" smtClean="0"/>
              <a:t>  Wandering pain    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Erand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taila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b="1" dirty="0" smtClean="0"/>
              <a:t>  Sciatic pain             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haritaki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b="1" dirty="0" smtClean="0"/>
              <a:t>  </a:t>
            </a:r>
            <a:r>
              <a:rPr lang="en-US" b="1" dirty="0" err="1" smtClean="0"/>
              <a:t>Kukshi</a:t>
            </a:r>
            <a:r>
              <a:rPr lang="en-US" b="1" dirty="0" smtClean="0"/>
              <a:t> </a:t>
            </a:r>
            <a:r>
              <a:rPr lang="en-US" b="1" dirty="0" err="1" smtClean="0"/>
              <a:t>sula</a:t>
            </a:r>
            <a:r>
              <a:rPr lang="en-US" b="1" dirty="0" smtClean="0"/>
              <a:t>, </a:t>
            </a:r>
            <a:r>
              <a:rPr lang="en-US" b="1" dirty="0" err="1" smtClean="0"/>
              <a:t>vasti</a:t>
            </a:r>
            <a:r>
              <a:rPr lang="en-US" b="1" dirty="0" smtClean="0"/>
              <a:t> </a:t>
            </a:r>
            <a:r>
              <a:rPr lang="en-US" b="1" dirty="0" err="1" smtClean="0"/>
              <a:t>sula</a:t>
            </a:r>
            <a:r>
              <a:rPr lang="en-US" b="1" dirty="0" smtClean="0"/>
              <a:t>, </a:t>
            </a:r>
            <a:r>
              <a:rPr lang="en-US" b="1" dirty="0" err="1" smtClean="0"/>
              <a:t>kati</a:t>
            </a:r>
            <a:r>
              <a:rPr lang="en-US" b="1" dirty="0" smtClean="0"/>
              <a:t> </a:t>
            </a:r>
            <a:r>
              <a:rPr lang="en-US" b="1" dirty="0" err="1" smtClean="0"/>
              <a:t>sula</a:t>
            </a:r>
            <a:r>
              <a:rPr lang="en-US" b="1" dirty="0" smtClean="0"/>
              <a:t> :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                                          </a:t>
            </a:r>
            <a:r>
              <a:rPr lang="en-US" dirty="0" err="1" smtClean="0">
                <a:solidFill>
                  <a:srgbClr val="C00000"/>
                </a:solidFill>
              </a:rPr>
              <a:t>dasamoola</a:t>
            </a:r>
            <a:r>
              <a:rPr lang="en-US" dirty="0" smtClean="0">
                <a:solidFill>
                  <a:srgbClr val="C00000"/>
                </a:solidFill>
              </a:rPr>
              <a:t>  </a:t>
            </a:r>
            <a:r>
              <a:rPr lang="en-US" dirty="0" err="1" smtClean="0">
                <a:solidFill>
                  <a:srgbClr val="C00000"/>
                </a:solidFill>
              </a:rPr>
              <a:t>quatha</a:t>
            </a:r>
            <a:r>
              <a:rPr lang="en-US" dirty="0" smtClean="0">
                <a:solidFill>
                  <a:srgbClr val="C00000"/>
                </a:solidFill>
              </a:rPr>
              <a:t>+ </a:t>
            </a:r>
            <a:r>
              <a:rPr lang="en-US" dirty="0" err="1" smtClean="0">
                <a:solidFill>
                  <a:srgbClr val="C00000"/>
                </a:solidFill>
              </a:rPr>
              <a:t>eranda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taila</a:t>
            </a:r>
            <a:endParaRPr lang="en-US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                                          </a:t>
            </a:r>
            <a:r>
              <a:rPr lang="en-US" dirty="0" err="1" smtClean="0">
                <a:solidFill>
                  <a:srgbClr val="C00000"/>
                </a:solidFill>
              </a:rPr>
              <a:t>sunthi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quatha</a:t>
            </a:r>
            <a:r>
              <a:rPr lang="en-US" dirty="0" smtClean="0">
                <a:solidFill>
                  <a:srgbClr val="C00000"/>
                </a:solidFill>
              </a:rPr>
              <a:t> + </a:t>
            </a:r>
            <a:r>
              <a:rPr lang="en-US" dirty="0" err="1" smtClean="0">
                <a:solidFill>
                  <a:srgbClr val="C00000"/>
                </a:solidFill>
              </a:rPr>
              <a:t>eranda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taila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</a:p>
          <a:p>
            <a:r>
              <a:rPr lang="en-US" b="1" dirty="0" err="1" smtClean="0"/>
              <a:t>Sarvanga</a:t>
            </a:r>
            <a:r>
              <a:rPr lang="en-US" b="1" dirty="0" smtClean="0"/>
              <a:t> </a:t>
            </a:r>
            <a:r>
              <a:rPr lang="en-US" b="1" dirty="0" err="1" smtClean="0"/>
              <a:t>kupita</a:t>
            </a:r>
            <a:r>
              <a:rPr lang="en-US" b="1" dirty="0" smtClean="0"/>
              <a:t> </a:t>
            </a:r>
            <a:r>
              <a:rPr lang="en-US" b="1" dirty="0" err="1" smtClean="0"/>
              <a:t>vata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: ( including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asthi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sandhi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majja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 )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                          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Rasna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guduchi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eranda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moola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devdaru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sunthi</a:t>
            </a:r>
            <a:endParaRPr lang="en-US" dirty="0" smtClean="0">
              <a:solidFill>
                <a:srgbClr val="C00000"/>
              </a:solidFill>
              <a:sym typeface="Wingdings" pitchFamily="2" charset="2"/>
            </a:endParaRP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          </a:t>
            </a:r>
            <a:endParaRPr lang="en-US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AMAVATA</a:t>
            </a:r>
            <a:endParaRPr lang="en-IN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Pain in </a:t>
            </a:r>
            <a:r>
              <a:rPr lang="en-US" b="1" dirty="0" err="1" smtClean="0"/>
              <a:t>jangha</a:t>
            </a:r>
            <a:r>
              <a:rPr lang="en-US" b="1" dirty="0" smtClean="0"/>
              <a:t>, </a:t>
            </a:r>
            <a:r>
              <a:rPr lang="en-US" b="1" dirty="0" err="1" smtClean="0"/>
              <a:t>uru</a:t>
            </a:r>
            <a:r>
              <a:rPr lang="en-US" b="1" dirty="0" smtClean="0"/>
              <a:t>, </a:t>
            </a:r>
            <a:r>
              <a:rPr lang="en-US" b="1" dirty="0" err="1" smtClean="0"/>
              <a:t>parswa,prustha</a:t>
            </a:r>
            <a:r>
              <a:rPr lang="en-US" dirty="0" smtClean="0"/>
              <a:t>:   </a:t>
            </a:r>
            <a:r>
              <a:rPr lang="en-US" dirty="0" err="1" smtClean="0">
                <a:solidFill>
                  <a:srgbClr val="C00000"/>
                </a:solidFill>
              </a:rPr>
              <a:t>Rasna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guduchi</a:t>
            </a:r>
            <a:r>
              <a:rPr lang="en-US" dirty="0" smtClean="0">
                <a:solidFill>
                  <a:srgbClr val="C00000"/>
                </a:solidFill>
              </a:rPr>
              <a:t>,     	       </a:t>
            </a:r>
            <a:r>
              <a:rPr lang="en-US" dirty="0" err="1" smtClean="0">
                <a:solidFill>
                  <a:srgbClr val="C00000"/>
                </a:solidFill>
              </a:rPr>
              <a:t>aragbadha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devdaru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gokshuru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eranda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punarnava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 smtClean="0">
              <a:solidFill>
                <a:srgbClr val="C00000"/>
              </a:solidFill>
            </a:endParaRPr>
          </a:p>
          <a:p>
            <a:r>
              <a:rPr lang="en-US" b="1" dirty="0" err="1" smtClean="0"/>
              <a:t>Ama</a:t>
            </a:r>
            <a:r>
              <a:rPr lang="en-US" b="1" dirty="0" smtClean="0"/>
              <a:t>  </a:t>
            </a:r>
            <a:r>
              <a:rPr lang="en-US" dirty="0" smtClean="0"/>
              <a:t>  :                  </a:t>
            </a:r>
            <a:r>
              <a:rPr lang="en-US" dirty="0" err="1" smtClean="0">
                <a:solidFill>
                  <a:srgbClr val="C00000"/>
                </a:solidFill>
              </a:rPr>
              <a:t>Erandmoola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gokshur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rasna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sunthi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Agnimandya</a:t>
            </a:r>
            <a:r>
              <a:rPr lang="en-US" b="1" dirty="0" smtClean="0"/>
              <a:t> </a:t>
            </a:r>
            <a:r>
              <a:rPr lang="en-US" dirty="0" smtClean="0"/>
              <a:t>:      </a:t>
            </a:r>
            <a:r>
              <a:rPr lang="en-US" dirty="0" err="1" smtClean="0">
                <a:solidFill>
                  <a:srgbClr val="C00000"/>
                </a:solidFill>
              </a:rPr>
              <a:t>Satapuspa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vidanga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maricha,saindhav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err="1" smtClean="0"/>
              <a:t>Sotha</a:t>
            </a:r>
            <a:r>
              <a:rPr lang="en-US" b="1" dirty="0" smtClean="0"/>
              <a:t>, </a:t>
            </a:r>
            <a:r>
              <a:rPr lang="en-US" b="1" dirty="0" err="1" smtClean="0"/>
              <a:t>jwara</a:t>
            </a:r>
            <a:r>
              <a:rPr lang="en-US" b="1" dirty="0" smtClean="0"/>
              <a:t>, </a:t>
            </a:r>
            <a:r>
              <a:rPr lang="en-US" b="1" dirty="0" err="1" smtClean="0"/>
              <a:t>sandhishoola</a:t>
            </a:r>
            <a:r>
              <a:rPr lang="en-US" b="1" dirty="0" smtClean="0"/>
              <a:t>, </a:t>
            </a:r>
            <a:r>
              <a:rPr lang="en-US" b="1" dirty="0" err="1" smtClean="0"/>
              <a:t>vatarakta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Gorakhamundi</a:t>
            </a:r>
            <a:r>
              <a:rPr lang="en-US" dirty="0" smtClean="0">
                <a:solidFill>
                  <a:srgbClr val="C00000"/>
                </a:solidFill>
              </a:rPr>
              <a:t>, 	              </a:t>
            </a:r>
            <a:r>
              <a:rPr lang="en-US" dirty="0" err="1" smtClean="0">
                <a:solidFill>
                  <a:srgbClr val="C00000"/>
                </a:solidFill>
              </a:rPr>
              <a:t>gokshura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triphala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sunthi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guduchi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vridhadaru</a:t>
            </a:r>
            <a:r>
              <a:rPr lang="en-US" dirty="0" smtClean="0">
                <a:solidFill>
                  <a:srgbClr val="C00000"/>
                </a:solidFill>
              </a:rPr>
              <a:t>. </a:t>
            </a:r>
          </a:p>
          <a:p>
            <a:r>
              <a:rPr lang="en-US" b="1" dirty="0" err="1" smtClean="0"/>
              <a:t>Mutrakuchhra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     </a:t>
            </a:r>
            <a:r>
              <a:rPr lang="en-US" dirty="0" err="1" smtClean="0">
                <a:solidFill>
                  <a:srgbClr val="C00000"/>
                </a:solidFill>
              </a:rPr>
              <a:t>Sunthi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gokshur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b="1" dirty="0" err="1" smtClean="0"/>
              <a:t>Kampa</a:t>
            </a:r>
            <a:r>
              <a:rPr lang="en-US" b="1" dirty="0" smtClean="0"/>
              <a:t> </a:t>
            </a:r>
            <a:r>
              <a:rPr lang="en-US" b="1" dirty="0" err="1" smtClean="0"/>
              <a:t>vata</a:t>
            </a:r>
            <a:r>
              <a:rPr lang="en-US" b="1" dirty="0" smtClean="0"/>
              <a:t>, </a:t>
            </a:r>
            <a:r>
              <a:rPr lang="en-US" b="1" dirty="0" err="1" smtClean="0">
                <a:solidFill>
                  <a:srgbClr val="00B0F0"/>
                </a:solidFill>
              </a:rPr>
              <a:t>pakshyaghata</a:t>
            </a:r>
            <a:r>
              <a:rPr lang="en-US" b="1" dirty="0" smtClean="0"/>
              <a:t>, </a:t>
            </a:r>
            <a:r>
              <a:rPr lang="en-US" b="1" dirty="0" err="1" smtClean="0"/>
              <a:t>ardita</a:t>
            </a:r>
            <a:r>
              <a:rPr lang="en-US" b="1" dirty="0" smtClean="0"/>
              <a:t>, </a:t>
            </a:r>
            <a:r>
              <a:rPr lang="en-US" b="1" dirty="0" err="1" smtClean="0"/>
              <a:t>sandhivata</a:t>
            </a:r>
            <a:r>
              <a:rPr lang="en-US" b="1" dirty="0" smtClean="0"/>
              <a:t> </a:t>
            </a:r>
            <a:r>
              <a:rPr lang="en-US" dirty="0" smtClean="0"/>
              <a:t>:         				</a:t>
            </a:r>
            <a:r>
              <a:rPr lang="en-US" dirty="0" err="1" smtClean="0">
                <a:solidFill>
                  <a:srgbClr val="C00000"/>
                </a:solidFill>
              </a:rPr>
              <a:t>Maharasnadi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quatha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AMAVATA</a:t>
            </a:r>
            <a:endParaRPr lang="en-IN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 smtClean="0">
                <a:solidFill>
                  <a:srgbClr val="00B0F0"/>
                </a:solidFill>
              </a:rPr>
              <a:t>Vivandha</a:t>
            </a:r>
            <a:r>
              <a:rPr lang="en-US" b="1" dirty="0" smtClean="0"/>
              <a:t>, </a:t>
            </a:r>
            <a:r>
              <a:rPr lang="en-US" b="1" dirty="0" err="1" smtClean="0"/>
              <a:t>Gulma</a:t>
            </a:r>
            <a:r>
              <a:rPr lang="en-US" b="1" dirty="0" smtClean="0"/>
              <a:t>,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hridroga</a:t>
            </a:r>
            <a:r>
              <a:rPr lang="en-US" b="1" dirty="0" smtClean="0"/>
              <a:t>, </a:t>
            </a:r>
            <a:r>
              <a:rPr lang="en-US" b="1" dirty="0" err="1" smtClean="0"/>
              <a:t>mutrasaya</a:t>
            </a:r>
            <a:r>
              <a:rPr lang="en-US" b="1" dirty="0" smtClean="0"/>
              <a:t> </a:t>
            </a:r>
            <a:r>
              <a:rPr lang="en-US" b="1" dirty="0" err="1" smtClean="0"/>
              <a:t>vikara</a:t>
            </a:r>
            <a:r>
              <a:rPr lang="en-US" b="1" dirty="0" smtClean="0"/>
              <a:t>, </a:t>
            </a:r>
            <a:r>
              <a:rPr lang="en-US" b="1" dirty="0" err="1" smtClean="0"/>
              <a:t>pliha</a:t>
            </a:r>
            <a:r>
              <a:rPr lang="en-US" b="1" dirty="0" smtClean="0"/>
              <a:t> </a:t>
            </a:r>
            <a:r>
              <a:rPr lang="en-US" b="1" dirty="0" err="1" smtClean="0"/>
              <a:t>roga</a:t>
            </a:r>
            <a:r>
              <a:rPr lang="en-US" b="1" dirty="0" smtClean="0"/>
              <a:t>, </a:t>
            </a:r>
            <a:r>
              <a:rPr lang="en-US" b="1" dirty="0" err="1" smtClean="0"/>
              <a:t>granthi</a:t>
            </a:r>
            <a:r>
              <a:rPr lang="en-US" b="1" dirty="0" smtClean="0"/>
              <a:t>, </a:t>
            </a:r>
            <a:r>
              <a:rPr lang="en-US" b="1" dirty="0" err="1" smtClean="0"/>
              <a:t>arsa</a:t>
            </a:r>
            <a:r>
              <a:rPr lang="en-US" b="1" dirty="0" smtClean="0"/>
              <a:t>, </a:t>
            </a:r>
            <a:r>
              <a:rPr lang="en-US" b="1" dirty="0" err="1" smtClean="0"/>
              <a:t>anaha</a:t>
            </a:r>
            <a:r>
              <a:rPr lang="en-US" b="1" dirty="0" smtClean="0"/>
              <a:t>, </a:t>
            </a:r>
            <a:r>
              <a:rPr lang="en-US" dirty="0" smtClean="0"/>
              <a:t>:    </a:t>
            </a:r>
            <a:r>
              <a:rPr lang="en-US" dirty="0" err="1" smtClean="0">
                <a:solidFill>
                  <a:srgbClr val="C00000"/>
                </a:solidFill>
              </a:rPr>
              <a:t>haritaki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saindhav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sunthi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ajomoda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ajovayan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err="1" smtClean="0"/>
              <a:t>Mandagni</a:t>
            </a:r>
            <a:r>
              <a:rPr lang="en-US" b="1" dirty="0" smtClean="0"/>
              <a:t>, </a:t>
            </a:r>
            <a:r>
              <a:rPr lang="en-US" b="1" dirty="0" err="1" smtClean="0"/>
              <a:t>aruchi</a:t>
            </a:r>
            <a:r>
              <a:rPr lang="en-US" b="1" dirty="0" smtClean="0"/>
              <a:t>, </a:t>
            </a:r>
            <a:r>
              <a:rPr lang="en-US" b="1" dirty="0" err="1" smtClean="0">
                <a:solidFill>
                  <a:srgbClr val="00B0F0"/>
                </a:solidFill>
              </a:rPr>
              <a:t>sotha</a:t>
            </a:r>
            <a:r>
              <a:rPr lang="en-US" b="1" dirty="0" smtClean="0"/>
              <a:t>, </a:t>
            </a:r>
            <a:r>
              <a:rPr lang="en-US" b="1" dirty="0" err="1" smtClean="0"/>
              <a:t>peenasa</a:t>
            </a:r>
            <a:r>
              <a:rPr lang="en-US" b="1" dirty="0" smtClean="0"/>
              <a:t>, </a:t>
            </a:r>
            <a:r>
              <a:rPr lang="en-US" b="1" dirty="0" err="1" smtClean="0"/>
              <a:t>swasa,hridroga</a:t>
            </a:r>
            <a:r>
              <a:rPr lang="en-US" b="1" dirty="0" smtClean="0"/>
              <a:t>, </a:t>
            </a:r>
            <a:r>
              <a:rPr lang="en-US" b="1" dirty="0" err="1" smtClean="0"/>
              <a:t>swaraveda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                   </a:t>
            </a:r>
            <a:r>
              <a:rPr lang="en-US" dirty="0" err="1" smtClean="0">
                <a:solidFill>
                  <a:srgbClr val="C00000"/>
                </a:solidFill>
              </a:rPr>
              <a:t>haritaki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sunthi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ajovayan</a:t>
            </a:r>
            <a:r>
              <a:rPr lang="en-US" dirty="0" smtClean="0">
                <a:solidFill>
                  <a:srgbClr val="C00000"/>
                </a:solidFill>
              </a:rPr>
              <a:t>, kanji.</a:t>
            </a:r>
          </a:p>
          <a:p>
            <a:r>
              <a:rPr lang="en-US" b="1" dirty="0" err="1" smtClean="0"/>
              <a:t>Amlapitta</a:t>
            </a:r>
            <a:r>
              <a:rPr lang="en-US" b="1" dirty="0" smtClean="0"/>
              <a:t>, </a:t>
            </a:r>
            <a:r>
              <a:rPr lang="en-US" b="1" dirty="0" err="1" smtClean="0"/>
              <a:t>gulma</a:t>
            </a:r>
            <a:r>
              <a:rPr lang="en-US" b="1" dirty="0" smtClean="0"/>
              <a:t>, </a:t>
            </a:r>
            <a:r>
              <a:rPr lang="en-US" b="1" dirty="0" err="1" smtClean="0"/>
              <a:t>sula</a:t>
            </a:r>
            <a:r>
              <a:rPr lang="en-US" b="1" dirty="0" smtClean="0"/>
              <a:t>, </a:t>
            </a:r>
            <a:r>
              <a:rPr lang="en-US" b="1" dirty="0" err="1" smtClean="0">
                <a:solidFill>
                  <a:srgbClr val="00B0F0"/>
                </a:solidFill>
              </a:rPr>
              <a:t>yakrit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pleeha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roga</a:t>
            </a:r>
            <a:r>
              <a:rPr lang="en-US" b="1" dirty="0" smtClean="0"/>
              <a:t>, </a:t>
            </a:r>
            <a:r>
              <a:rPr lang="en-US" b="1" dirty="0" err="1" smtClean="0"/>
              <a:t>asthila,</a:t>
            </a:r>
            <a:r>
              <a:rPr lang="en-US" b="1" dirty="0" err="1" smtClean="0">
                <a:solidFill>
                  <a:srgbClr val="00B0F0"/>
                </a:solidFill>
              </a:rPr>
              <a:t>kamala</a:t>
            </a:r>
            <a:r>
              <a:rPr lang="en-US" b="1" dirty="0" smtClean="0">
                <a:solidFill>
                  <a:srgbClr val="00B0F0"/>
                </a:solidFill>
              </a:rPr>
              <a:t>, </a:t>
            </a:r>
            <a:r>
              <a:rPr lang="en-US" b="1" dirty="0" err="1" smtClean="0">
                <a:solidFill>
                  <a:srgbClr val="00B0F0"/>
                </a:solidFill>
              </a:rPr>
              <a:t>pandu</a:t>
            </a:r>
            <a:r>
              <a:rPr lang="en-US" b="1" dirty="0" smtClean="0"/>
              <a:t>, </a:t>
            </a:r>
            <a:r>
              <a:rPr lang="en-US" b="1" dirty="0" err="1" smtClean="0"/>
              <a:t>sleepada</a:t>
            </a:r>
            <a:r>
              <a:rPr lang="en-US" b="1" dirty="0" smtClean="0"/>
              <a:t>, </a:t>
            </a:r>
            <a:r>
              <a:rPr lang="en-US" b="1" dirty="0" err="1" smtClean="0"/>
              <a:t>arbuda</a:t>
            </a:r>
            <a:r>
              <a:rPr lang="en-US" b="1" dirty="0" smtClean="0"/>
              <a:t>,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grahani</a:t>
            </a:r>
            <a:r>
              <a:rPr lang="en-US" b="1" dirty="0" smtClean="0"/>
              <a:t>, </a:t>
            </a:r>
            <a:r>
              <a:rPr lang="en-US" b="1" dirty="0" err="1" smtClean="0"/>
              <a:t>sirosula</a:t>
            </a:r>
            <a:r>
              <a:rPr lang="en-US" b="1" dirty="0" smtClean="0"/>
              <a:t>, </a:t>
            </a:r>
            <a:r>
              <a:rPr lang="en-US" b="1" dirty="0" err="1" smtClean="0"/>
              <a:t>galaganda</a:t>
            </a:r>
            <a:r>
              <a:rPr lang="en-US" b="1" dirty="0" smtClean="0"/>
              <a:t>, </a:t>
            </a:r>
            <a:r>
              <a:rPr lang="en-US" b="1" dirty="0" err="1" smtClean="0"/>
              <a:t>gandamala</a:t>
            </a:r>
            <a:r>
              <a:rPr lang="en-US" b="1" dirty="0" smtClean="0"/>
              <a:t>, </a:t>
            </a:r>
            <a:r>
              <a:rPr lang="en-US" b="1" dirty="0" err="1" smtClean="0"/>
              <a:t>kustha</a:t>
            </a:r>
            <a:r>
              <a:rPr lang="en-US" b="1" dirty="0" smtClean="0"/>
              <a:t>, </a:t>
            </a:r>
            <a:r>
              <a:rPr lang="en-US" b="1" dirty="0" err="1" smtClean="0"/>
              <a:t>vagandhar</a:t>
            </a:r>
            <a:r>
              <a:rPr lang="en-US" b="1" dirty="0" smtClean="0"/>
              <a:t>, </a:t>
            </a:r>
            <a:r>
              <a:rPr lang="en-US" b="1" dirty="0" err="1" smtClean="0"/>
              <a:t>vidradhi</a:t>
            </a:r>
            <a:r>
              <a:rPr lang="en-US" b="1" dirty="0" smtClean="0"/>
              <a:t>, herni</a:t>
            </a:r>
            <a:r>
              <a:rPr lang="en-US" dirty="0" smtClean="0"/>
              <a:t>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:                              </a:t>
            </a:r>
            <a:r>
              <a:rPr lang="en-US" dirty="0" err="1" smtClean="0">
                <a:solidFill>
                  <a:srgbClr val="C00000"/>
                </a:solidFill>
              </a:rPr>
              <a:t>amavatari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gutika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b="1" dirty="0" smtClean="0"/>
              <a:t>Complicated  and very severe </a:t>
            </a:r>
            <a:r>
              <a:rPr lang="en-US" b="1" dirty="0" err="1" smtClean="0"/>
              <a:t>amavata</a:t>
            </a:r>
            <a:r>
              <a:rPr lang="en-US" b="1" dirty="0" smtClean="0"/>
              <a:t>  (</a:t>
            </a:r>
            <a:r>
              <a:rPr lang="en-US" b="1" dirty="0" err="1" smtClean="0">
                <a:solidFill>
                  <a:srgbClr val="00B0F0"/>
                </a:solidFill>
              </a:rPr>
              <a:t>ati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ugra</a:t>
            </a:r>
            <a:r>
              <a:rPr lang="en-US" b="1" dirty="0" smtClean="0"/>
              <a:t>)</a:t>
            </a:r>
            <a:r>
              <a:rPr lang="en-US" dirty="0" smtClean="0"/>
              <a:t> :           				</a:t>
            </a:r>
            <a:r>
              <a:rPr lang="en-US" dirty="0" smtClean="0">
                <a:solidFill>
                  <a:srgbClr val="C00000"/>
                </a:solidFill>
              </a:rPr>
              <a:t>                 </a:t>
            </a:r>
            <a:r>
              <a:rPr lang="en-US" dirty="0" err="1" smtClean="0">
                <a:solidFill>
                  <a:srgbClr val="C00000"/>
                </a:solidFill>
              </a:rPr>
              <a:t>vatari</a:t>
            </a:r>
            <a:r>
              <a:rPr lang="en-US" dirty="0" smtClean="0">
                <a:solidFill>
                  <a:srgbClr val="C00000"/>
                </a:solidFill>
              </a:rPr>
              <a:t> rasa</a:t>
            </a:r>
          </a:p>
          <a:p>
            <a:r>
              <a:rPr lang="en-US" b="1" dirty="0" err="1" smtClean="0"/>
              <a:t>Indriya</a:t>
            </a:r>
            <a:r>
              <a:rPr lang="en-US" b="1" dirty="0" smtClean="0"/>
              <a:t> </a:t>
            </a:r>
            <a:r>
              <a:rPr lang="en-US" b="1" dirty="0" err="1" smtClean="0"/>
              <a:t>kshinata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                            </a:t>
            </a:r>
            <a:r>
              <a:rPr lang="en-US" dirty="0" err="1" smtClean="0">
                <a:solidFill>
                  <a:srgbClr val="C00000"/>
                </a:solidFill>
              </a:rPr>
              <a:t>vatagajendrasingha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AMAVATA</a:t>
            </a:r>
            <a:endParaRPr lang="en-IN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Obesity or emaciation</a:t>
            </a:r>
            <a:r>
              <a:rPr lang="en-US" dirty="0" smtClean="0">
                <a:solidFill>
                  <a:srgbClr val="C00000"/>
                </a:solidFill>
              </a:rPr>
              <a:t>:  </a:t>
            </a:r>
            <a:r>
              <a:rPr lang="en-US" dirty="0" err="1" smtClean="0">
                <a:solidFill>
                  <a:srgbClr val="C00000"/>
                </a:solidFill>
              </a:rPr>
              <a:t>Amavateswar</a:t>
            </a:r>
            <a:r>
              <a:rPr lang="en-US" dirty="0" smtClean="0">
                <a:solidFill>
                  <a:srgbClr val="C00000"/>
                </a:solidFill>
              </a:rPr>
              <a:t> Rasa</a:t>
            </a:r>
          </a:p>
          <a:p>
            <a:r>
              <a:rPr lang="en-US" b="1" dirty="0" err="1" smtClean="0"/>
              <a:t>Prameha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                        </a:t>
            </a:r>
            <a:r>
              <a:rPr lang="en-US" dirty="0" err="1" smtClean="0">
                <a:solidFill>
                  <a:srgbClr val="C00000"/>
                </a:solidFill>
              </a:rPr>
              <a:t>Amavatadri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Vajra</a:t>
            </a:r>
            <a:r>
              <a:rPr lang="en-US" dirty="0" smtClean="0">
                <a:solidFill>
                  <a:srgbClr val="C00000"/>
                </a:solidFill>
              </a:rPr>
              <a:t> Rasa</a:t>
            </a:r>
          </a:p>
          <a:p>
            <a:r>
              <a:rPr lang="en-US" b="1" dirty="0" err="1" smtClean="0"/>
              <a:t>Jwara</a:t>
            </a:r>
            <a:r>
              <a:rPr lang="en-US" b="1" dirty="0" smtClean="0"/>
              <a:t>, </a:t>
            </a:r>
            <a:r>
              <a:rPr lang="en-US" b="1" dirty="0" err="1" smtClean="0"/>
              <a:t>swasa</a:t>
            </a:r>
            <a:r>
              <a:rPr lang="en-US" b="1" dirty="0" smtClean="0"/>
              <a:t>, </a:t>
            </a:r>
            <a:r>
              <a:rPr lang="en-US" b="1" dirty="0" err="1" smtClean="0"/>
              <a:t>kasa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      Amrita </a:t>
            </a:r>
            <a:r>
              <a:rPr lang="en-US" dirty="0" err="1" smtClean="0">
                <a:solidFill>
                  <a:srgbClr val="C00000"/>
                </a:solidFill>
              </a:rPr>
              <a:t>manjari</a:t>
            </a:r>
            <a:r>
              <a:rPr lang="en-US" dirty="0" smtClean="0">
                <a:solidFill>
                  <a:srgbClr val="C00000"/>
                </a:solidFill>
              </a:rPr>
              <a:t> Rasa</a:t>
            </a:r>
          </a:p>
          <a:p>
            <a:r>
              <a:rPr lang="en-US" b="1" dirty="0" err="1" smtClean="0"/>
              <a:t>Visamajwara</a:t>
            </a:r>
            <a:r>
              <a:rPr lang="en-US" b="1" dirty="0" smtClean="0"/>
              <a:t>, </a:t>
            </a:r>
            <a:r>
              <a:rPr lang="en-US" b="1" dirty="0" err="1" smtClean="0"/>
              <a:t>sotha</a:t>
            </a:r>
            <a:r>
              <a:rPr lang="en-US" b="1" dirty="0" smtClean="0"/>
              <a:t>, </a:t>
            </a:r>
            <a:r>
              <a:rPr lang="en-US" b="1" dirty="0" err="1" smtClean="0"/>
              <a:t>pandu</a:t>
            </a:r>
            <a:r>
              <a:rPr lang="en-US" b="1" dirty="0" smtClean="0"/>
              <a:t>  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Triphaladi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lauha</a:t>
            </a:r>
            <a:r>
              <a:rPr lang="en-US" dirty="0" smtClean="0">
                <a:solidFill>
                  <a:srgbClr val="C00000"/>
                </a:solidFill>
              </a:rPr>
              <a:t>(</a:t>
            </a:r>
            <a:r>
              <a:rPr lang="en-US" dirty="0" err="1" smtClean="0">
                <a:solidFill>
                  <a:srgbClr val="C00000"/>
                </a:solidFill>
              </a:rPr>
              <a:t>triphala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mustha,sunthi,vidanga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puskaramoola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chitraka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mulethi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palasa,guggulu</a:t>
            </a:r>
            <a:r>
              <a:rPr lang="en-US" dirty="0" smtClean="0">
                <a:solidFill>
                  <a:srgbClr val="C00000"/>
                </a:solidFill>
              </a:rPr>
              <a:t>).</a:t>
            </a:r>
          </a:p>
          <a:p>
            <a:r>
              <a:rPr lang="en-US" b="1" dirty="0" err="1" smtClean="0"/>
              <a:t>Pandu,kamala,halimaka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 : </a:t>
            </a:r>
            <a:r>
              <a:rPr lang="en-US" dirty="0" err="1" smtClean="0">
                <a:solidFill>
                  <a:srgbClr val="C00000"/>
                </a:solidFill>
              </a:rPr>
              <a:t>Vidangadi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lauha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err="1" smtClean="0"/>
              <a:t>Sandhivata</a:t>
            </a:r>
            <a:r>
              <a:rPr lang="en-US" b="1" dirty="0" smtClean="0"/>
              <a:t> :                    </a:t>
            </a:r>
            <a:r>
              <a:rPr lang="en-US" dirty="0" err="1" smtClean="0">
                <a:solidFill>
                  <a:srgbClr val="C00000"/>
                </a:solidFill>
              </a:rPr>
              <a:t>Panchanana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lauha</a:t>
            </a:r>
            <a:r>
              <a:rPr lang="en-US" dirty="0" smtClean="0">
                <a:solidFill>
                  <a:srgbClr val="C00000"/>
                </a:solidFill>
              </a:rPr>
              <a:t> rasa.</a:t>
            </a:r>
          </a:p>
          <a:p>
            <a:r>
              <a:rPr lang="en-US" b="1" dirty="0" err="1" smtClean="0"/>
              <a:t>Kustha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                           </a:t>
            </a:r>
            <a:r>
              <a:rPr lang="en-US" dirty="0" err="1" smtClean="0">
                <a:solidFill>
                  <a:srgbClr val="C00000"/>
                </a:solidFill>
              </a:rPr>
              <a:t>Ajomodadi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vataka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err="1" smtClean="0"/>
              <a:t>Apasmara</a:t>
            </a:r>
            <a:r>
              <a:rPr lang="en-US" b="1" dirty="0" smtClean="0"/>
              <a:t>, </a:t>
            </a:r>
            <a:r>
              <a:rPr lang="en-US" b="1" dirty="0" err="1" smtClean="0"/>
              <a:t>unmada</a:t>
            </a:r>
            <a:r>
              <a:rPr lang="en-US" b="1" dirty="0" smtClean="0"/>
              <a:t>, </a:t>
            </a:r>
            <a:r>
              <a:rPr lang="en-US" b="1" dirty="0" err="1" smtClean="0"/>
              <a:t>Kasa</a:t>
            </a:r>
            <a:r>
              <a:rPr lang="en-US" b="1" dirty="0" smtClean="0"/>
              <a:t>, </a:t>
            </a:r>
            <a:r>
              <a:rPr lang="en-US" b="1" dirty="0" err="1" smtClean="0"/>
              <a:t>swasa</a:t>
            </a:r>
            <a:r>
              <a:rPr lang="en-US" b="1" dirty="0" smtClean="0"/>
              <a:t>, </a:t>
            </a:r>
            <a:r>
              <a:rPr lang="en-US" b="1" dirty="0" err="1" smtClean="0"/>
              <a:t>ekanga</a:t>
            </a:r>
            <a:r>
              <a:rPr lang="en-US" b="1" dirty="0" smtClean="0"/>
              <a:t> </a:t>
            </a:r>
            <a:r>
              <a:rPr lang="en-US" b="1" dirty="0" err="1" smtClean="0"/>
              <a:t>vata</a:t>
            </a:r>
            <a:r>
              <a:rPr lang="en-US" b="1" dirty="0" smtClean="0"/>
              <a:t>, </a:t>
            </a:r>
            <a:r>
              <a:rPr lang="en-US" b="1" dirty="0" err="1" smtClean="0"/>
              <a:t>sarvanga</a:t>
            </a:r>
            <a:r>
              <a:rPr lang="en-US" b="1" dirty="0" smtClean="0"/>
              <a:t> </a:t>
            </a:r>
            <a:r>
              <a:rPr lang="en-US" b="1" dirty="0" err="1" smtClean="0"/>
              <a:t>vata</a:t>
            </a:r>
            <a:r>
              <a:rPr lang="en-US" b="1" dirty="0" smtClean="0"/>
              <a:t> :                                </a:t>
            </a:r>
            <a:r>
              <a:rPr lang="en-US" dirty="0" err="1" smtClean="0">
                <a:solidFill>
                  <a:srgbClr val="C00000"/>
                </a:solidFill>
              </a:rPr>
              <a:t>Lasunapinda</a:t>
            </a:r>
            <a:r>
              <a:rPr lang="en-US" dirty="0" smtClean="0">
                <a:solidFill>
                  <a:srgbClr val="C00000"/>
                </a:solidFill>
              </a:rPr>
              <a:t>. </a:t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AMAVATA</a:t>
            </a:r>
            <a:endParaRPr lang="en-IN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err="1" smtClean="0"/>
              <a:t>Asthi</a:t>
            </a:r>
            <a:r>
              <a:rPr lang="en-US" b="1" dirty="0" smtClean="0"/>
              <a:t> </a:t>
            </a:r>
            <a:r>
              <a:rPr lang="en-US" b="1" dirty="0" err="1" smtClean="0"/>
              <a:t>bhagna</a:t>
            </a:r>
            <a:r>
              <a:rPr lang="en-US" b="1" dirty="0" smtClean="0"/>
              <a:t>, </a:t>
            </a:r>
            <a:r>
              <a:rPr lang="en-US" b="1" dirty="0" err="1" smtClean="0"/>
              <a:t>sandhi</a:t>
            </a:r>
            <a:r>
              <a:rPr lang="en-US" b="1" dirty="0" smtClean="0"/>
              <a:t> </a:t>
            </a:r>
            <a:r>
              <a:rPr lang="en-US" b="1" dirty="0" err="1" smtClean="0"/>
              <a:t>bhagna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Mahalasona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pinda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err="1" smtClean="0"/>
              <a:t>Vatarakta</a:t>
            </a:r>
            <a:r>
              <a:rPr lang="en-US" b="1" dirty="0" smtClean="0"/>
              <a:t>, </a:t>
            </a:r>
            <a:r>
              <a:rPr lang="en-US" b="1" dirty="0" err="1" smtClean="0"/>
              <a:t>gudhrasi</a:t>
            </a:r>
            <a:r>
              <a:rPr lang="en-US" b="1" dirty="0" smtClean="0"/>
              <a:t>, </a:t>
            </a:r>
            <a:r>
              <a:rPr lang="en-US" b="1" dirty="0" err="1" smtClean="0"/>
              <a:t>kostrukasirsha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Vatari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guggulu</a:t>
            </a:r>
            <a:r>
              <a:rPr lang="en-IN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err="1" smtClean="0"/>
              <a:t>Adhyavata,udara</a:t>
            </a:r>
            <a:r>
              <a:rPr lang="en-US" b="1" dirty="0" smtClean="0"/>
              <a:t>, </a:t>
            </a:r>
            <a:r>
              <a:rPr lang="en-US" b="1" dirty="0" err="1" smtClean="0"/>
              <a:t>pleeha</a:t>
            </a:r>
            <a:r>
              <a:rPr lang="en-US" b="1" dirty="0" smtClean="0"/>
              <a:t>, </a:t>
            </a:r>
            <a:r>
              <a:rPr lang="en-US" b="1" dirty="0" err="1" smtClean="0"/>
              <a:t>arsa</a:t>
            </a:r>
            <a:r>
              <a:rPr lang="en-US" b="1" dirty="0" smtClean="0"/>
              <a:t>, </a:t>
            </a:r>
            <a:r>
              <a:rPr lang="en-US" b="1" dirty="0" err="1" smtClean="0"/>
              <a:t>anaha</a:t>
            </a:r>
            <a:r>
              <a:rPr lang="en-US" dirty="0" smtClean="0"/>
              <a:t> :</a:t>
            </a:r>
            <a:r>
              <a:rPr lang="en-US" dirty="0" err="1" smtClean="0">
                <a:solidFill>
                  <a:srgbClr val="C00000"/>
                </a:solidFill>
              </a:rPr>
              <a:t>Yogaraj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guggulu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smtClean="0"/>
              <a:t>Deformity of fingers, </a:t>
            </a:r>
            <a:r>
              <a:rPr lang="en-US" b="1" dirty="0" err="1" smtClean="0"/>
              <a:t>ekanga</a:t>
            </a:r>
            <a:r>
              <a:rPr lang="en-US" b="1" dirty="0" smtClean="0"/>
              <a:t> </a:t>
            </a:r>
            <a:r>
              <a:rPr lang="en-US" b="1" dirty="0" err="1" smtClean="0"/>
              <a:t>vata</a:t>
            </a:r>
            <a:r>
              <a:rPr lang="en-US" b="1" dirty="0" smtClean="0"/>
              <a:t>, </a:t>
            </a:r>
            <a:r>
              <a:rPr lang="en-US" b="1" dirty="0" err="1" smtClean="0"/>
              <a:t>sandhivata</a:t>
            </a:r>
            <a:r>
              <a:rPr lang="en-US" b="1" dirty="0" smtClean="0"/>
              <a:t>, </a:t>
            </a:r>
            <a:r>
              <a:rPr lang="en-US" b="1" dirty="0" err="1" smtClean="0"/>
              <a:t>kustha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Maha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yogaraj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guggulu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err="1" smtClean="0"/>
              <a:t>Visamajwara</a:t>
            </a:r>
            <a:r>
              <a:rPr lang="en-US" b="1" dirty="0" smtClean="0"/>
              <a:t>, </a:t>
            </a:r>
            <a:r>
              <a:rPr lang="en-US" b="1" dirty="0" err="1" smtClean="0"/>
              <a:t>asmari</a:t>
            </a:r>
            <a:r>
              <a:rPr lang="en-US" b="1" dirty="0" smtClean="0"/>
              <a:t>, </a:t>
            </a:r>
            <a:r>
              <a:rPr lang="en-US" b="1" dirty="0" err="1" smtClean="0"/>
              <a:t>mutrakuchhra,prameha</a:t>
            </a:r>
            <a:r>
              <a:rPr lang="en-US" b="1" dirty="0" smtClean="0"/>
              <a:t>, </a:t>
            </a:r>
            <a:r>
              <a:rPr lang="en-US" b="1" dirty="0" err="1" smtClean="0"/>
              <a:t>timira</a:t>
            </a:r>
            <a:r>
              <a:rPr lang="en-US" b="1" dirty="0" smtClean="0"/>
              <a:t>, </a:t>
            </a:r>
            <a:r>
              <a:rPr lang="en-US" b="1" dirty="0" err="1" smtClean="0"/>
              <a:t>gulma</a:t>
            </a:r>
            <a:r>
              <a:rPr lang="en-US" b="1" dirty="0" smtClean="0"/>
              <a:t>, </a:t>
            </a:r>
            <a:r>
              <a:rPr lang="en-US" b="1" dirty="0" err="1" smtClean="0"/>
              <a:t>arsa</a:t>
            </a:r>
            <a:r>
              <a:rPr lang="en-US" b="1" dirty="0" smtClean="0"/>
              <a:t>, </a:t>
            </a:r>
            <a:r>
              <a:rPr lang="en-US" b="1" dirty="0" err="1" smtClean="0"/>
              <a:t>udara</a:t>
            </a:r>
            <a:r>
              <a:rPr lang="en-US" b="1" dirty="0" smtClean="0"/>
              <a:t>, </a:t>
            </a:r>
            <a:r>
              <a:rPr lang="en-US" b="1" dirty="0" err="1" smtClean="0"/>
              <a:t>kustha</a:t>
            </a:r>
            <a:r>
              <a:rPr lang="en-US" b="1" dirty="0" smtClean="0"/>
              <a:t>, </a:t>
            </a:r>
            <a:r>
              <a:rPr lang="en-US" b="1" dirty="0" err="1" smtClean="0"/>
              <a:t>kasa</a:t>
            </a:r>
            <a:r>
              <a:rPr lang="en-US" b="1" dirty="0" smtClean="0"/>
              <a:t>, </a:t>
            </a:r>
            <a:r>
              <a:rPr lang="en-US" b="1" dirty="0" err="1" smtClean="0"/>
              <a:t>swasa</a:t>
            </a:r>
            <a:r>
              <a:rPr lang="en-US" b="1" dirty="0" smtClean="0"/>
              <a:t>, </a:t>
            </a:r>
            <a:r>
              <a:rPr lang="en-US" b="1" dirty="0" err="1" smtClean="0"/>
              <a:t>sleepada</a:t>
            </a:r>
            <a:r>
              <a:rPr lang="en-US" b="1" dirty="0" smtClean="0"/>
              <a:t>, </a:t>
            </a:r>
            <a:r>
              <a:rPr lang="en-US" b="1" dirty="0" err="1" smtClean="0"/>
              <a:t>pandu</a:t>
            </a:r>
            <a:r>
              <a:rPr lang="en-US" b="1" dirty="0" smtClean="0"/>
              <a:t>, kamala, hernia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Singhanada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guggulu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err="1" smtClean="0"/>
              <a:t>Kostrukasirsha</a:t>
            </a:r>
            <a:r>
              <a:rPr lang="en-US" b="1" dirty="0" smtClean="0"/>
              <a:t>, </a:t>
            </a:r>
            <a:r>
              <a:rPr lang="en-US" b="1" dirty="0" err="1" smtClean="0"/>
              <a:t>gudhrasi</a:t>
            </a:r>
            <a:r>
              <a:rPr lang="en-US" b="1" dirty="0" smtClean="0"/>
              <a:t>, </a:t>
            </a:r>
            <a:r>
              <a:rPr lang="en-US" b="1" dirty="0" err="1" smtClean="0"/>
              <a:t>katisula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Siva </a:t>
            </a:r>
            <a:r>
              <a:rPr lang="en-US" dirty="0" err="1" smtClean="0">
                <a:solidFill>
                  <a:srgbClr val="C00000"/>
                </a:solidFill>
              </a:rPr>
              <a:t>guggulu</a:t>
            </a:r>
            <a:r>
              <a:rPr lang="en-US" dirty="0" smtClean="0">
                <a:solidFill>
                  <a:srgbClr val="C00000"/>
                </a:solidFill>
              </a:rPr>
              <a:t>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AMAVATA</a:t>
            </a:r>
            <a:endParaRPr lang="en-IN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 smtClean="0">
                <a:solidFill>
                  <a:srgbClr val="C00000"/>
                </a:solidFill>
              </a:rPr>
              <a:t>Kaphavatatmakavetau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pittasthana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samudbhava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Nidana</a:t>
            </a:r>
            <a:r>
              <a:rPr lang="en-US" b="1" dirty="0" smtClean="0"/>
              <a:t> </a:t>
            </a:r>
            <a:r>
              <a:rPr lang="en-US" b="1" dirty="0" err="1" smtClean="0"/>
              <a:t>parivarjana</a:t>
            </a:r>
            <a:r>
              <a:rPr lang="en-US" b="1" dirty="0" smtClean="0"/>
              <a:t>.</a:t>
            </a:r>
          </a:p>
          <a:p>
            <a:r>
              <a:rPr lang="en-US" b="1" dirty="0" err="1" smtClean="0"/>
              <a:t>Grathita</a:t>
            </a:r>
            <a:r>
              <a:rPr lang="en-US" b="1" dirty="0" smtClean="0"/>
              <a:t> </a:t>
            </a:r>
            <a:r>
              <a:rPr lang="en-US" b="1" dirty="0" err="1" smtClean="0"/>
              <a:t>sleshma</a:t>
            </a:r>
            <a:r>
              <a:rPr lang="en-US" b="1" dirty="0" smtClean="0"/>
              <a:t> :</a:t>
            </a:r>
          </a:p>
          <a:p>
            <a:pPr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snehana</a:t>
            </a:r>
            <a:r>
              <a:rPr lang="en-US" dirty="0" smtClean="0"/>
              <a:t> and </a:t>
            </a:r>
            <a:r>
              <a:rPr lang="en-US" dirty="0" err="1" smtClean="0"/>
              <a:t>swedana</a:t>
            </a:r>
            <a:r>
              <a:rPr lang="en-US" dirty="0" smtClean="0"/>
              <a:t> : </a:t>
            </a:r>
            <a:r>
              <a:rPr lang="en-US" dirty="0" err="1" smtClean="0"/>
              <a:t>lavana</a:t>
            </a:r>
            <a:r>
              <a:rPr lang="en-US" dirty="0" smtClean="0"/>
              <a:t> </a:t>
            </a:r>
            <a:r>
              <a:rPr lang="en-US" dirty="0" err="1" smtClean="0"/>
              <a:t>tailana</a:t>
            </a:r>
            <a:r>
              <a:rPr lang="en-US" dirty="0" smtClean="0"/>
              <a:t> </a:t>
            </a:r>
            <a:r>
              <a:rPr lang="en-US" dirty="0" err="1" smtClean="0"/>
              <a:t>nadi</a:t>
            </a:r>
            <a:r>
              <a:rPr lang="en-US" dirty="0" smtClean="0"/>
              <a:t> </a:t>
            </a:r>
            <a:r>
              <a:rPr lang="en-US" dirty="0" err="1" smtClean="0"/>
              <a:t>prasthara</a:t>
            </a:r>
            <a:r>
              <a:rPr lang="en-US" dirty="0" smtClean="0"/>
              <a:t> </a:t>
            </a:r>
            <a:r>
              <a:rPr lang="en-US" dirty="0" err="1" smtClean="0"/>
              <a:t>sankarei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vamana</a:t>
            </a:r>
            <a:r>
              <a:rPr lang="en-US" dirty="0" smtClean="0"/>
              <a:t> : </a:t>
            </a:r>
            <a:r>
              <a:rPr lang="en-US" dirty="0" err="1" smtClean="0"/>
              <a:t>pippali,saindhav</a:t>
            </a:r>
            <a:r>
              <a:rPr lang="en-US" dirty="0" smtClean="0"/>
              <a:t>, </a:t>
            </a:r>
            <a:r>
              <a:rPr lang="en-US" dirty="0" err="1" smtClean="0"/>
              <a:t>madhu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Swarakshina</a:t>
            </a:r>
            <a:r>
              <a:rPr lang="en-US" b="1" dirty="0" smtClean="0"/>
              <a:t>, </a:t>
            </a:r>
            <a:r>
              <a:rPr lang="en-US" b="1" dirty="0" err="1" smtClean="0"/>
              <a:t>atisara</a:t>
            </a:r>
            <a:r>
              <a:rPr lang="en-US" b="1" dirty="0" smtClean="0"/>
              <a:t>, </a:t>
            </a:r>
            <a:r>
              <a:rPr lang="en-US" b="1" dirty="0" err="1" smtClean="0"/>
              <a:t>raktapitta</a:t>
            </a:r>
            <a:r>
              <a:rPr lang="en-US" b="1" dirty="0" smtClean="0"/>
              <a:t>, </a:t>
            </a:r>
            <a:r>
              <a:rPr lang="en-US" b="1" dirty="0" err="1" smtClean="0"/>
              <a:t>daha</a:t>
            </a:r>
            <a:r>
              <a:rPr lang="en-US" dirty="0" smtClean="0"/>
              <a:t>:     </a:t>
            </a:r>
            <a:r>
              <a:rPr lang="en-US" dirty="0" err="1" smtClean="0"/>
              <a:t>madhura,snigdha</a:t>
            </a:r>
            <a:r>
              <a:rPr lang="en-US" dirty="0" smtClean="0"/>
              <a:t>, </a:t>
            </a:r>
            <a:r>
              <a:rPr lang="en-US" dirty="0" err="1" smtClean="0"/>
              <a:t>sita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Temp (</a:t>
            </a:r>
            <a:r>
              <a:rPr lang="en-US" b="1" dirty="0" err="1" smtClean="0"/>
              <a:t>navajwara</a:t>
            </a:r>
            <a:r>
              <a:rPr lang="en-US" b="1" dirty="0" smtClean="0"/>
              <a:t>), </a:t>
            </a:r>
            <a:r>
              <a:rPr lang="en-US" b="1" dirty="0" err="1" smtClean="0"/>
              <a:t>indigetion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/>
              <a:t>rukshya</a:t>
            </a:r>
            <a:r>
              <a:rPr lang="en-US" dirty="0" smtClean="0"/>
              <a:t> </a:t>
            </a:r>
            <a:r>
              <a:rPr lang="en-US" dirty="0" err="1" smtClean="0"/>
              <a:t>sweda</a:t>
            </a:r>
            <a:r>
              <a:rPr lang="en-US" dirty="0" smtClean="0"/>
              <a:t>, </a:t>
            </a:r>
            <a:r>
              <a:rPr lang="en-US" dirty="0" err="1" smtClean="0"/>
              <a:t>langhana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Constipation</a:t>
            </a:r>
            <a:r>
              <a:rPr lang="en-US" dirty="0" smtClean="0"/>
              <a:t> : </a:t>
            </a:r>
            <a:r>
              <a:rPr lang="en-US" dirty="0" err="1" smtClean="0"/>
              <a:t>nimbu</a:t>
            </a:r>
            <a:r>
              <a:rPr lang="en-US" dirty="0" smtClean="0"/>
              <a:t>, </a:t>
            </a:r>
            <a:r>
              <a:rPr lang="en-US" dirty="0" err="1" smtClean="0"/>
              <a:t>amlavetas</a:t>
            </a:r>
            <a:r>
              <a:rPr lang="en-US" dirty="0" smtClean="0"/>
              <a:t>, </a:t>
            </a:r>
            <a:r>
              <a:rPr lang="en-US" dirty="0" err="1" smtClean="0"/>
              <a:t>hingu</a:t>
            </a:r>
            <a:r>
              <a:rPr lang="en-US" dirty="0" smtClean="0"/>
              <a:t>, bid </a:t>
            </a:r>
            <a:r>
              <a:rPr lang="en-US" dirty="0" err="1" smtClean="0"/>
              <a:t>lavana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ASTHMA</a:t>
            </a:r>
            <a:endParaRPr lang="en-IN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Severe weakness :</a:t>
            </a:r>
          </a:p>
          <a:p>
            <a:pPr>
              <a:buNone/>
            </a:pPr>
            <a:r>
              <a:rPr lang="en-US" dirty="0" smtClean="0"/>
              <a:t>		 </a:t>
            </a:r>
            <a:r>
              <a:rPr lang="en-US" dirty="0" err="1" smtClean="0"/>
              <a:t>tarpana</a:t>
            </a:r>
            <a:r>
              <a:rPr lang="en-US" dirty="0" smtClean="0"/>
              <a:t>, </a:t>
            </a:r>
            <a:r>
              <a:rPr lang="en-US" dirty="0" err="1" smtClean="0"/>
              <a:t>samana</a:t>
            </a:r>
            <a:r>
              <a:rPr lang="en-US" dirty="0" smtClean="0"/>
              <a:t> with </a:t>
            </a:r>
            <a:r>
              <a:rPr lang="en-US" dirty="0" err="1" smtClean="0"/>
              <a:t>sigru</a:t>
            </a:r>
            <a:r>
              <a:rPr lang="en-US" dirty="0" smtClean="0"/>
              <a:t>, </a:t>
            </a:r>
            <a:r>
              <a:rPr lang="en-US" dirty="0" err="1" smtClean="0"/>
              <a:t>maricha</a:t>
            </a:r>
            <a:r>
              <a:rPr lang="en-US" dirty="0" smtClean="0"/>
              <a:t>, </a:t>
            </a:r>
            <a:r>
              <a:rPr lang="en-US" dirty="0" err="1" smtClean="0"/>
              <a:t>bala</a:t>
            </a:r>
            <a:r>
              <a:rPr lang="en-US" dirty="0" smtClean="0"/>
              <a:t>, </a:t>
            </a:r>
            <a:r>
              <a:rPr lang="en-US" dirty="0" err="1" smtClean="0"/>
              <a:t>laghu</a:t>
            </a:r>
            <a:r>
              <a:rPr lang="en-US" dirty="0" smtClean="0"/>
              <a:t> 	</a:t>
            </a:r>
            <a:r>
              <a:rPr lang="en-US" dirty="0" err="1" smtClean="0"/>
              <a:t>panchamula</a:t>
            </a:r>
            <a:r>
              <a:rPr lang="en-US" dirty="0" smtClean="0"/>
              <a:t>, </a:t>
            </a:r>
            <a:r>
              <a:rPr lang="en-US" dirty="0" err="1" smtClean="0"/>
              <a:t>kasamarda</a:t>
            </a:r>
            <a:r>
              <a:rPr lang="en-US" dirty="0" smtClean="0"/>
              <a:t>, </a:t>
            </a:r>
            <a:r>
              <a:rPr lang="en-US" dirty="0" err="1" smtClean="0"/>
              <a:t>sobhanjana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Kasa</a:t>
            </a:r>
            <a:r>
              <a:rPr lang="en-US" b="1" dirty="0" smtClean="0"/>
              <a:t>, </a:t>
            </a:r>
            <a:r>
              <a:rPr lang="en-US" b="1" dirty="0" err="1" smtClean="0"/>
              <a:t>hridgraha</a:t>
            </a:r>
            <a:r>
              <a:rPr lang="en-US" b="1" dirty="0" smtClean="0"/>
              <a:t>, </a:t>
            </a:r>
            <a:r>
              <a:rPr lang="en-US" b="1" dirty="0" err="1" smtClean="0"/>
              <a:t>parswasoola</a:t>
            </a:r>
            <a:r>
              <a:rPr lang="en-US" b="1" dirty="0" smtClean="0"/>
              <a:t>, </a:t>
            </a:r>
            <a:r>
              <a:rPr lang="en-US" b="1" dirty="0" err="1" smtClean="0"/>
              <a:t>hikka</a:t>
            </a:r>
            <a:r>
              <a:rPr lang="en-US" b="1" dirty="0" smtClean="0"/>
              <a:t> </a:t>
            </a:r>
            <a:r>
              <a:rPr lang="en-US" dirty="0" smtClean="0"/>
              <a:t>: (</a:t>
            </a:r>
            <a:r>
              <a:rPr lang="en-US" dirty="0" err="1" smtClean="0"/>
              <a:t>arista</a:t>
            </a:r>
            <a:r>
              <a:rPr lang="en-US" dirty="0" smtClean="0"/>
              <a:t>) 	</a:t>
            </a:r>
            <a:r>
              <a:rPr lang="en-US" dirty="0" err="1" smtClean="0"/>
              <a:t>dasamoola</a:t>
            </a:r>
            <a:r>
              <a:rPr lang="en-US" dirty="0" smtClean="0"/>
              <a:t>, 	sati, </a:t>
            </a:r>
            <a:r>
              <a:rPr lang="en-US" dirty="0" err="1" smtClean="0"/>
              <a:t>rasna</a:t>
            </a:r>
            <a:r>
              <a:rPr lang="en-US" dirty="0" smtClean="0"/>
              <a:t>, </a:t>
            </a:r>
            <a:r>
              <a:rPr lang="en-US" dirty="0" err="1" smtClean="0"/>
              <a:t>pippalimoola</a:t>
            </a:r>
            <a:r>
              <a:rPr lang="en-US" dirty="0" smtClean="0"/>
              <a:t>, </a:t>
            </a:r>
            <a:r>
              <a:rPr lang="en-US" dirty="0" err="1" smtClean="0"/>
              <a:t>puskara</a:t>
            </a:r>
            <a:r>
              <a:rPr lang="en-US" dirty="0" smtClean="0"/>
              <a:t> </a:t>
            </a:r>
            <a:r>
              <a:rPr lang="en-US" dirty="0" err="1" smtClean="0"/>
              <a:t>moola</a:t>
            </a:r>
            <a:r>
              <a:rPr lang="en-US" dirty="0" smtClean="0"/>
              <a:t>, </a:t>
            </a:r>
            <a:r>
              <a:rPr lang="en-US" dirty="0" err="1" smtClean="0"/>
              <a:t>srungi</a:t>
            </a:r>
            <a:r>
              <a:rPr lang="en-US" dirty="0" smtClean="0"/>
              <a:t>, 	</a:t>
            </a:r>
            <a:r>
              <a:rPr lang="en-US" dirty="0" err="1" smtClean="0"/>
              <a:t>bharngi</a:t>
            </a:r>
            <a:r>
              <a:rPr lang="en-US" dirty="0" smtClean="0"/>
              <a:t>, </a:t>
            </a:r>
            <a:r>
              <a:rPr lang="en-US" dirty="0" err="1" smtClean="0"/>
              <a:t>sunthi</a:t>
            </a:r>
            <a:r>
              <a:rPr lang="en-US" dirty="0" smtClean="0"/>
              <a:t>, </a:t>
            </a:r>
            <a:r>
              <a:rPr lang="en-US" dirty="0" err="1" smtClean="0"/>
              <a:t>chitraka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Kasa</a:t>
            </a:r>
            <a:r>
              <a:rPr lang="en-US" b="1" dirty="0" smtClean="0"/>
              <a:t>, </a:t>
            </a:r>
            <a:r>
              <a:rPr lang="en-US" b="1" dirty="0" err="1" smtClean="0"/>
              <a:t>hikka</a:t>
            </a:r>
            <a:r>
              <a:rPr lang="en-US" b="1" dirty="0" smtClean="0"/>
              <a:t>, </a:t>
            </a:r>
            <a:r>
              <a:rPr lang="en-US" b="1" dirty="0" err="1" smtClean="0"/>
              <a:t>abhishyanda</a:t>
            </a:r>
            <a:r>
              <a:rPr lang="en-US" b="1" dirty="0" smtClean="0"/>
              <a:t>(</a:t>
            </a:r>
            <a:r>
              <a:rPr lang="en-US" b="1" dirty="0" err="1" smtClean="0"/>
              <a:t>conjuntivitis</a:t>
            </a:r>
            <a:r>
              <a:rPr lang="en-US" dirty="0" smtClean="0"/>
              <a:t>) : 	</a:t>
            </a:r>
            <a:r>
              <a:rPr lang="en-US" dirty="0" err="1" smtClean="0"/>
              <a:t>mulethi,pippalimoola</a:t>
            </a:r>
            <a:r>
              <a:rPr lang="en-US" dirty="0" smtClean="0"/>
              <a:t>, </a:t>
            </a:r>
            <a:r>
              <a:rPr lang="en-US" dirty="0" err="1" smtClean="0"/>
              <a:t>guda</a:t>
            </a:r>
            <a:r>
              <a:rPr lang="en-US" dirty="0" smtClean="0"/>
              <a:t>, </a:t>
            </a:r>
            <a:r>
              <a:rPr lang="en-US" dirty="0" err="1" smtClean="0"/>
              <a:t>gomaya</a:t>
            </a:r>
            <a:r>
              <a:rPr lang="en-US" dirty="0" smtClean="0"/>
              <a:t> rasa, 	</a:t>
            </a:r>
            <a:r>
              <a:rPr lang="en-US" dirty="0" err="1" smtClean="0"/>
              <a:t>madhu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Kasa</a:t>
            </a:r>
            <a:r>
              <a:rPr lang="en-US" b="1" dirty="0" smtClean="0"/>
              <a:t> , </a:t>
            </a:r>
            <a:r>
              <a:rPr lang="en-US" b="1" dirty="0" err="1" smtClean="0"/>
              <a:t>chhardi</a:t>
            </a:r>
            <a:r>
              <a:rPr lang="en-US" b="1" dirty="0" smtClean="0"/>
              <a:t>, </a:t>
            </a:r>
            <a:r>
              <a:rPr lang="en-US" b="1" dirty="0" err="1" smtClean="0"/>
              <a:t>swarabhanga</a:t>
            </a:r>
            <a:r>
              <a:rPr lang="en-US" b="1" dirty="0" smtClean="0"/>
              <a:t> : 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sathi</a:t>
            </a:r>
            <a:r>
              <a:rPr lang="en-US" dirty="0" smtClean="0"/>
              <a:t>, </a:t>
            </a:r>
            <a:r>
              <a:rPr lang="en-US" dirty="0" err="1" smtClean="0"/>
              <a:t>choraka</a:t>
            </a:r>
            <a:r>
              <a:rPr lang="en-US" dirty="0" smtClean="0"/>
              <a:t>, </a:t>
            </a:r>
            <a:r>
              <a:rPr lang="en-US" dirty="0" err="1" smtClean="0"/>
              <a:t>jeevanti</a:t>
            </a:r>
            <a:r>
              <a:rPr lang="en-US" dirty="0" smtClean="0"/>
              <a:t>, </a:t>
            </a:r>
            <a:r>
              <a:rPr lang="en-US" dirty="0" err="1" smtClean="0"/>
              <a:t>twak</a:t>
            </a:r>
            <a:r>
              <a:rPr lang="en-US" dirty="0" smtClean="0"/>
              <a:t>, </a:t>
            </a:r>
            <a:r>
              <a:rPr lang="en-US" dirty="0" err="1" smtClean="0"/>
              <a:t>mustha</a:t>
            </a:r>
            <a:r>
              <a:rPr lang="en-US" dirty="0" smtClean="0"/>
              <a:t>, 	</a:t>
            </a:r>
            <a:r>
              <a:rPr lang="en-US" dirty="0" err="1" smtClean="0"/>
              <a:t>puskaramoola</a:t>
            </a:r>
            <a:r>
              <a:rPr lang="en-US" dirty="0" smtClean="0"/>
              <a:t>, </a:t>
            </a:r>
            <a:r>
              <a:rPr lang="en-US" dirty="0" err="1" smtClean="0"/>
              <a:t>tulasi</a:t>
            </a:r>
            <a:r>
              <a:rPr lang="en-US" dirty="0" smtClean="0"/>
              <a:t>, </a:t>
            </a:r>
            <a:r>
              <a:rPr lang="en-US" dirty="0" err="1" smtClean="0"/>
              <a:t>tamalaki</a:t>
            </a:r>
            <a:r>
              <a:rPr lang="en-US" dirty="0" smtClean="0"/>
              <a:t>, </a:t>
            </a:r>
            <a:r>
              <a:rPr lang="en-US" dirty="0" err="1" smtClean="0"/>
              <a:t>pippali</a:t>
            </a:r>
            <a:r>
              <a:rPr lang="en-US" dirty="0" smtClean="0"/>
              <a:t> </a:t>
            </a:r>
            <a:r>
              <a:rPr lang="en-US" dirty="0" err="1" smtClean="0"/>
              <a:t>agaru</a:t>
            </a:r>
            <a:r>
              <a:rPr lang="en-US" dirty="0" smtClean="0"/>
              <a:t>, </a:t>
            </a:r>
            <a:r>
              <a:rPr lang="en-US" dirty="0" err="1" smtClean="0"/>
              <a:t>sunthi</a:t>
            </a:r>
            <a:r>
              <a:rPr lang="en-US" dirty="0" smtClean="0"/>
              <a:t>. 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ASTHMA</a:t>
            </a:r>
            <a:endParaRPr lang="en-IN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Eye diseases like </a:t>
            </a:r>
            <a:r>
              <a:rPr lang="en-US" b="1" dirty="0" err="1" smtClean="0"/>
              <a:t>anjanpeedaka</a:t>
            </a:r>
            <a:r>
              <a:rPr lang="en-US" b="1" dirty="0" smtClean="0"/>
              <a:t>, </a:t>
            </a:r>
            <a:r>
              <a:rPr lang="en-US" b="1" dirty="0" err="1" smtClean="0"/>
              <a:t>timira</a:t>
            </a:r>
            <a:r>
              <a:rPr lang="en-US" b="1" dirty="0" smtClean="0"/>
              <a:t>, </a:t>
            </a:r>
            <a:r>
              <a:rPr lang="en-US" b="1" dirty="0" err="1" smtClean="0"/>
              <a:t>kacha</a:t>
            </a:r>
            <a:r>
              <a:rPr lang="en-US" b="1" dirty="0" smtClean="0"/>
              <a:t>, </a:t>
            </a:r>
            <a:r>
              <a:rPr lang="en-US" b="1" dirty="0" err="1" smtClean="0"/>
              <a:t>nilika</a:t>
            </a:r>
            <a:r>
              <a:rPr lang="en-US" b="1" dirty="0" smtClean="0"/>
              <a:t>, </a:t>
            </a:r>
            <a:r>
              <a:rPr lang="en-US" b="1" dirty="0" err="1" smtClean="0"/>
              <a:t>pilla</a:t>
            </a:r>
            <a:r>
              <a:rPr lang="en-US" b="1" dirty="0" smtClean="0"/>
              <a:t>, </a:t>
            </a:r>
            <a:r>
              <a:rPr lang="en-US" b="1" dirty="0" err="1" smtClean="0"/>
              <a:t>kandu</a:t>
            </a:r>
            <a:r>
              <a:rPr lang="en-US" b="1" dirty="0" smtClean="0"/>
              <a:t>, </a:t>
            </a:r>
            <a:r>
              <a:rPr lang="en-US" b="1" dirty="0" err="1" smtClean="0"/>
              <a:t>abhisyanda</a:t>
            </a:r>
            <a:r>
              <a:rPr lang="en-US" b="1" dirty="0" smtClean="0"/>
              <a:t> : 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mukta</a:t>
            </a:r>
            <a:r>
              <a:rPr lang="en-US" dirty="0" smtClean="0"/>
              <a:t>, </a:t>
            </a:r>
            <a:r>
              <a:rPr lang="en-US" dirty="0" err="1" smtClean="0"/>
              <a:t>sarkara</a:t>
            </a:r>
            <a:r>
              <a:rPr lang="en-US" dirty="0" smtClean="0"/>
              <a:t>, </a:t>
            </a:r>
            <a:r>
              <a:rPr lang="en-US" dirty="0" err="1" smtClean="0"/>
              <a:t>guda</a:t>
            </a:r>
            <a:r>
              <a:rPr lang="en-US" dirty="0" smtClean="0"/>
              <a:t>, </a:t>
            </a:r>
            <a:r>
              <a:rPr lang="en-US" dirty="0" err="1" smtClean="0"/>
              <a:t>chandan</a:t>
            </a:r>
            <a:r>
              <a:rPr lang="en-US" dirty="0" smtClean="0"/>
              <a:t>, </a:t>
            </a:r>
            <a:r>
              <a:rPr lang="en-US" dirty="0" err="1" smtClean="0"/>
              <a:t>drakshya</a:t>
            </a:r>
            <a:r>
              <a:rPr lang="en-US" dirty="0" smtClean="0"/>
              <a:t>, </a:t>
            </a:r>
            <a:r>
              <a:rPr lang="en-US" dirty="0" err="1" smtClean="0"/>
              <a:t>lasun</a:t>
            </a:r>
            <a:r>
              <a:rPr lang="en-US" dirty="0" smtClean="0"/>
              <a:t>, 	</a:t>
            </a:r>
            <a:r>
              <a:rPr lang="en-US" dirty="0" err="1" smtClean="0"/>
              <a:t>palandu</a:t>
            </a:r>
            <a:r>
              <a:rPr lang="en-US" dirty="0" smtClean="0"/>
              <a:t>, </a:t>
            </a:r>
            <a:r>
              <a:rPr lang="en-US" dirty="0" err="1" smtClean="0"/>
              <a:t>durva</a:t>
            </a:r>
            <a:r>
              <a:rPr lang="en-US" dirty="0" smtClean="0"/>
              <a:t>, </a:t>
            </a:r>
            <a:r>
              <a:rPr lang="en-US" dirty="0" err="1" smtClean="0"/>
              <a:t>mulaka</a:t>
            </a:r>
            <a:r>
              <a:rPr lang="en-US" dirty="0" smtClean="0"/>
              <a:t>, </a:t>
            </a:r>
            <a:r>
              <a:rPr lang="en-US" dirty="0" err="1" smtClean="0"/>
              <a:t>gunja</a:t>
            </a:r>
            <a:r>
              <a:rPr lang="en-US" dirty="0" smtClean="0"/>
              <a:t>, </a:t>
            </a:r>
            <a:r>
              <a:rPr lang="en-US" dirty="0" err="1" smtClean="0"/>
              <a:t>naridugdha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Stress, tension, anger, fear, </a:t>
            </a:r>
            <a:r>
              <a:rPr lang="en-US" b="1" dirty="0" err="1" smtClean="0"/>
              <a:t>harsa</a:t>
            </a:r>
            <a:r>
              <a:rPr lang="en-US" b="1" dirty="0" smtClean="0"/>
              <a:t> 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 		 </a:t>
            </a:r>
            <a:r>
              <a:rPr lang="en-US" dirty="0" err="1" smtClean="0"/>
              <a:t>laja</a:t>
            </a:r>
            <a:r>
              <a:rPr lang="en-US" dirty="0" smtClean="0"/>
              <a:t>, </a:t>
            </a:r>
            <a:r>
              <a:rPr lang="en-US" dirty="0" err="1" smtClean="0"/>
              <a:t>laksha</a:t>
            </a:r>
            <a:r>
              <a:rPr lang="en-US" dirty="0" smtClean="0"/>
              <a:t>, </a:t>
            </a:r>
            <a:r>
              <a:rPr lang="en-US" dirty="0" err="1" smtClean="0"/>
              <a:t>draksha</a:t>
            </a:r>
            <a:r>
              <a:rPr lang="en-US" dirty="0" smtClean="0"/>
              <a:t>, </a:t>
            </a:r>
            <a:r>
              <a:rPr lang="en-US" dirty="0" err="1" smtClean="0"/>
              <a:t>pippali</a:t>
            </a:r>
            <a:r>
              <a:rPr lang="en-US" dirty="0" smtClean="0"/>
              <a:t>, </a:t>
            </a:r>
            <a:r>
              <a:rPr lang="en-US" dirty="0" err="1" smtClean="0"/>
              <a:t>aswamala</a:t>
            </a:r>
            <a:r>
              <a:rPr lang="en-US" dirty="0" smtClean="0"/>
              <a:t>  and  </a:t>
            </a:r>
            <a:r>
              <a:rPr lang="en-US" dirty="0" err="1" smtClean="0"/>
              <a:t>nasya</a:t>
            </a:r>
            <a:r>
              <a:rPr lang="en-US" dirty="0" smtClean="0"/>
              <a:t> 	karma.</a:t>
            </a:r>
          </a:p>
          <a:p>
            <a:r>
              <a:rPr lang="en-US" b="1" dirty="0" smtClean="0"/>
              <a:t>Tonsillitis, dryness of throat, mouth, chest :</a:t>
            </a:r>
          </a:p>
          <a:p>
            <a:pPr algn="just">
              <a:buNone/>
            </a:pPr>
            <a:r>
              <a:rPr lang="en-US" dirty="0" smtClean="0"/>
              <a:t>		 </a:t>
            </a:r>
            <a:r>
              <a:rPr lang="en-US" dirty="0" err="1" smtClean="0"/>
              <a:t>Dasamoola</a:t>
            </a:r>
            <a:r>
              <a:rPr lang="en-US" dirty="0" smtClean="0"/>
              <a:t>, </a:t>
            </a:r>
            <a:r>
              <a:rPr lang="en-US" dirty="0" err="1" smtClean="0"/>
              <a:t>pippali</a:t>
            </a:r>
            <a:r>
              <a:rPr lang="en-US" dirty="0" smtClean="0"/>
              <a:t>, </a:t>
            </a:r>
            <a:r>
              <a:rPr lang="en-US" dirty="0" err="1" smtClean="0"/>
              <a:t>kshara</a:t>
            </a:r>
            <a:r>
              <a:rPr lang="en-US" dirty="0" smtClean="0"/>
              <a:t>, </a:t>
            </a:r>
            <a:r>
              <a:rPr lang="en-US" dirty="0" err="1" smtClean="0"/>
              <a:t>amalaki</a:t>
            </a:r>
            <a:r>
              <a:rPr lang="en-US" dirty="0" smtClean="0"/>
              <a:t>, </a:t>
            </a:r>
            <a:r>
              <a:rPr lang="en-US" dirty="0" err="1" smtClean="0"/>
              <a:t>hingu</a:t>
            </a:r>
            <a:r>
              <a:rPr lang="en-US" dirty="0" smtClean="0"/>
              <a:t>, </a:t>
            </a:r>
            <a:r>
              <a:rPr lang="en-US" dirty="0" err="1" smtClean="0"/>
              <a:t>tejobati</a:t>
            </a:r>
            <a:r>
              <a:rPr lang="en-US" dirty="0" smtClean="0"/>
              <a:t>, 	</a:t>
            </a:r>
            <a:r>
              <a:rPr lang="en-US" dirty="0" err="1" smtClean="0"/>
              <a:t>kustha</a:t>
            </a:r>
            <a:r>
              <a:rPr lang="en-US" dirty="0" smtClean="0"/>
              <a:t>, </a:t>
            </a:r>
            <a:r>
              <a:rPr lang="en-US" dirty="0" err="1" smtClean="0"/>
              <a:t>pippali</a:t>
            </a:r>
            <a:r>
              <a:rPr lang="en-US" dirty="0" smtClean="0"/>
              <a:t>, </a:t>
            </a:r>
            <a:r>
              <a:rPr lang="en-US" dirty="0" err="1" smtClean="0"/>
              <a:t>katurohini</a:t>
            </a:r>
            <a:r>
              <a:rPr lang="en-US" dirty="0" smtClean="0"/>
              <a:t>, </a:t>
            </a:r>
            <a:r>
              <a:rPr lang="en-US" dirty="0" err="1" smtClean="0"/>
              <a:t>puskaramoola</a:t>
            </a:r>
            <a:r>
              <a:rPr lang="en-US" dirty="0" smtClean="0"/>
              <a:t>, </a:t>
            </a:r>
            <a:r>
              <a:rPr lang="en-US" dirty="0" err="1" smtClean="0"/>
              <a:t>palasa</a:t>
            </a:r>
            <a:r>
              <a:rPr lang="en-US" dirty="0" smtClean="0"/>
              <a:t>, 	</a:t>
            </a:r>
            <a:r>
              <a:rPr lang="en-US" dirty="0" err="1" smtClean="0"/>
              <a:t>chitraka</a:t>
            </a:r>
            <a:r>
              <a:rPr lang="en-US" dirty="0" smtClean="0"/>
              <a:t>, sati, </a:t>
            </a:r>
            <a:r>
              <a:rPr lang="en-US" dirty="0" err="1" smtClean="0"/>
              <a:t>bilwa</a:t>
            </a:r>
            <a:r>
              <a:rPr lang="en-US" dirty="0" smtClean="0"/>
              <a:t> </a:t>
            </a:r>
            <a:r>
              <a:rPr lang="en-US" dirty="0" err="1" smtClean="0"/>
              <a:t>pesika</a:t>
            </a:r>
            <a:r>
              <a:rPr lang="en-US" dirty="0" smtClean="0"/>
              <a:t>, </a:t>
            </a:r>
            <a:r>
              <a:rPr lang="en-US" dirty="0" err="1" smtClean="0"/>
              <a:t>talisa</a:t>
            </a:r>
            <a:r>
              <a:rPr lang="en-US" dirty="0" smtClean="0"/>
              <a:t> </a:t>
            </a:r>
            <a:r>
              <a:rPr lang="en-US" dirty="0" err="1" smtClean="0"/>
              <a:t>patra</a:t>
            </a:r>
            <a:r>
              <a:rPr lang="en-US" dirty="0" smtClean="0"/>
              <a:t>, </a:t>
            </a:r>
            <a:r>
              <a:rPr lang="en-US" dirty="0" err="1" smtClean="0"/>
              <a:t>jivanti</a:t>
            </a:r>
            <a:r>
              <a:rPr lang="en-US" dirty="0" smtClean="0"/>
              <a:t>, </a:t>
            </a:r>
            <a:r>
              <a:rPr lang="en-US" dirty="0" err="1" smtClean="0"/>
              <a:t>vacha</a:t>
            </a:r>
            <a:r>
              <a:rPr lang="en-US" dirty="0" smtClean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ASTHMA</a:t>
            </a:r>
            <a:endParaRPr lang="en-IN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 smtClean="0"/>
              <a:t>Sotha</a:t>
            </a:r>
            <a:r>
              <a:rPr lang="en-US" b="1" dirty="0" smtClean="0"/>
              <a:t>, </a:t>
            </a:r>
            <a:r>
              <a:rPr lang="en-US" b="1" dirty="0" err="1" smtClean="0"/>
              <a:t>arsa</a:t>
            </a:r>
            <a:r>
              <a:rPr lang="en-US" b="1" dirty="0" smtClean="0"/>
              <a:t>, </a:t>
            </a:r>
            <a:r>
              <a:rPr lang="en-US" b="1" dirty="0" err="1" smtClean="0"/>
              <a:t>grahani</a:t>
            </a:r>
            <a:r>
              <a:rPr lang="en-US" b="1" dirty="0" smtClean="0"/>
              <a:t>, </a:t>
            </a:r>
            <a:r>
              <a:rPr lang="en-US" b="1" dirty="0" err="1" smtClean="0"/>
              <a:t>hridsula</a:t>
            </a:r>
            <a:r>
              <a:rPr lang="en-US" b="1" dirty="0" smtClean="0"/>
              <a:t>, </a:t>
            </a:r>
            <a:r>
              <a:rPr lang="en-US" b="1" dirty="0" err="1" smtClean="0"/>
              <a:t>parswasula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manashila</a:t>
            </a:r>
            <a:r>
              <a:rPr lang="en-US" dirty="0" smtClean="0"/>
              <a:t>, </a:t>
            </a:r>
            <a:r>
              <a:rPr lang="en-US" dirty="0" err="1" smtClean="0"/>
              <a:t>sarjarasa</a:t>
            </a:r>
            <a:r>
              <a:rPr lang="en-US" dirty="0" smtClean="0"/>
              <a:t>, </a:t>
            </a:r>
            <a:r>
              <a:rPr lang="en-US" dirty="0" err="1" smtClean="0"/>
              <a:t>laksha</a:t>
            </a:r>
            <a:r>
              <a:rPr lang="en-US" dirty="0" smtClean="0"/>
              <a:t>, </a:t>
            </a:r>
            <a:r>
              <a:rPr lang="en-US" dirty="0" err="1" smtClean="0"/>
              <a:t>rajani</a:t>
            </a:r>
            <a:r>
              <a:rPr lang="en-US" dirty="0" smtClean="0"/>
              <a:t>(</a:t>
            </a:r>
            <a:r>
              <a:rPr lang="en-US" dirty="0" err="1" smtClean="0"/>
              <a:t>haridra</a:t>
            </a:r>
            <a:r>
              <a:rPr lang="en-US" dirty="0" smtClean="0"/>
              <a:t>), </a:t>
            </a:r>
            <a:r>
              <a:rPr lang="en-US" dirty="0" err="1" smtClean="0"/>
              <a:t>kshara</a:t>
            </a:r>
            <a:r>
              <a:rPr lang="en-US" dirty="0" smtClean="0"/>
              <a:t>, </a:t>
            </a:r>
            <a:r>
              <a:rPr lang="en-US" dirty="0" err="1" smtClean="0"/>
              <a:t>manjeestha</a:t>
            </a:r>
            <a:r>
              <a:rPr lang="en-US" dirty="0" smtClean="0"/>
              <a:t>, </a:t>
            </a:r>
            <a:r>
              <a:rPr lang="en-US" dirty="0" err="1" smtClean="0"/>
              <a:t>ela</a:t>
            </a:r>
            <a:r>
              <a:rPr lang="en-US" dirty="0" smtClean="0"/>
              <a:t>, </a:t>
            </a:r>
            <a:r>
              <a:rPr lang="en-US" dirty="0" err="1" smtClean="0"/>
              <a:t>pippali</a:t>
            </a:r>
            <a:r>
              <a:rPr lang="en-US" dirty="0" smtClean="0"/>
              <a:t>, </a:t>
            </a:r>
            <a:r>
              <a:rPr lang="en-US" dirty="0" err="1" smtClean="0"/>
              <a:t>padmaka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Kasa</a:t>
            </a:r>
            <a:r>
              <a:rPr lang="en-US" b="1" dirty="0" smtClean="0"/>
              <a:t>, </a:t>
            </a:r>
            <a:r>
              <a:rPr lang="en-US" b="1" dirty="0" err="1" smtClean="0"/>
              <a:t>pratisyaya</a:t>
            </a:r>
            <a:r>
              <a:rPr lang="en-US" b="1" dirty="0" smtClean="0"/>
              <a:t>, </a:t>
            </a:r>
            <a:r>
              <a:rPr lang="en-US" b="1" dirty="0" err="1" smtClean="0"/>
              <a:t>urakshata</a:t>
            </a:r>
            <a:r>
              <a:rPr lang="en-US" b="1" dirty="0" smtClean="0"/>
              <a:t>, </a:t>
            </a:r>
            <a:r>
              <a:rPr lang="en-US" b="1" dirty="0" err="1" smtClean="0"/>
              <a:t>hridroga</a:t>
            </a:r>
            <a:r>
              <a:rPr lang="en-US" b="1" dirty="0" smtClean="0"/>
              <a:t>, </a:t>
            </a:r>
            <a:r>
              <a:rPr lang="en-US" b="1" dirty="0" err="1" smtClean="0"/>
              <a:t>parswasula</a:t>
            </a:r>
            <a:r>
              <a:rPr lang="en-US" b="1" dirty="0" smtClean="0"/>
              <a:t>, </a:t>
            </a:r>
            <a:r>
              <a:rPr lang="en-US" b="1" dirty="0" err="1" smtClean="0"/>
              <a:t>sannipata</a:t>
            </a:r>
            <a:r>
              <a:rPr lang="en-US" b="1" dirty="0" smtClean="0"/>
              <a:t>, </a:t>
            </a:r>
            <a:r>
              <a:rPr lang="en-US" b="1" dirty="0" err="1" smtClean="0"/>
              <a:t>tandra</a:t>
            </a:r>
            <a:r>
              <a:rPr lang="en-US" b="1" dirty="0" smtClean="0"/>
              <a:t>, </a:t>
            </a:r>
            <a:r>
              <a:rPr lang="en-US" b="1" dirty="0" err="1" smtClean="0"/>
              <a:t>murchha</a:t>
            </a:r>
            <a:r>
              <a:rPr lang="en-US" b="1" dirty="0" smtClean="0"/>
              <a:t>, </a:t>
            </a:r>
            <a:r>
              <a:rPr lang="en-US" b="1" dirty="0" err="1" smtClean="0"/>
              <a:t>prameha</a:t>
            </a:r>
            <a:r>
              <a:rPr lang="en-US" b="1" dirty="0" smtClean="0"/>
              <a:t>, </a:t>
            </a:r>
            <a:r>
              <a:rPr lang="en-US" b="1" dirty="0" err="1" smtClean="0"/>
              <a:t>surjyavarta</a:t>
            </a:r>
            <a:r>
              <a:rPr lang="en-US" b="1" dirty="0" smtClean="0"/>
              <a:t>, </a:t>
            </a:r>
            <a:r>
              <a:rPr lang="en-US" b="1" dirty="0" err="1" smtClean="0"/>
              <a:t>adharvavedaka</a:t>
            </a:r>
            <a:r>
              <a:rPr lang="en-US" b="1" dirty="0" smtClean="0"/>
              <a:t>, painful </a:t>
            </a:r>
            <a:r>
              <a:rPr lang="en-US" b="1" dirty="0" err="1" smtClean="0"/>
              <a:t>siroroga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swasakuthar</a:t>
            </a:r>
            <a:r>
              <a:rPr lang="en-US" dirty="0" smtClean="0">
                <a:solidFill>
                  <a:srgbClr val="C00000"/>
                </a:solidFill>
              </a:rPr>
              <a:t> rasa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Kasa</a:t>
            </a:r>
            <a:r>
              <a:rPr lang="en-US" b="1" dirty="0" smtClean="0"/>
              <a:t>, </a:t>
            </a:r>
            <a:r>
              <a:rPr lang="en-US" b="1" dirty="0" err="1" smtClean="0"/>
              <a:t>swasa</a:t>
            </a:r>
            <a:r>
              <a:rPr lang="en-US" b="1" dirty="0" smtClean="0"/>
              <a:t>, </a:t>
            </a:r>
            <a:r>
              <a:rPr lang="en-US" b="1" dirty="0" err="1" smtClean="0"/>
              <a:t>rajyakhma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/>
              <a:t>swaschintamani</a:t>
            </a:r>
            <a:r>
              <a:rPr lang="en-US" dirty="0" smtClean="0"/>
              <a:t> rasa.</a:t>
            </a:r>
          </a:p>
          <a:p>
            <a:r>
              <a:rPr lang="en-US" b="1" dirty="0" err="1" smtClean="0"/>
              <a:t>Kasa</a:t>
            </a:r>
            <a:r>
              <a:rPr lang="en-US" b="1" dirty="0" smtClean="0"/>
              <a:t>, </a:t>
            </a:r>
            <a:r>
              <a:rPr lang="en-US" b="1" dirty="0" err="1" smtClean="0"/>
              <a:t>swasa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swasakasachintamani</a:t>
            </a:r>
            <a:r>
              <a:rPr lang="en-US" dirty="0" smtClean="0">
                <a:solidFill>
                  <a:srgbClr val="C00000"/>
                </a:solidFill>
              </a:rPr>
              <a:t>  rasa. </a:t>
            </a:r>
          </a:p>
          <a:p>
            <a:r>
              <a:rPr lang="en-US" b="1" dirty="0" err="1" smtClean="0"/>
              <a:t>Kasa</a:t>
            </a:r>
            <a:r>
              <a:rPr lang="en-US" b="1" dirty="0" smtClean="0"/>
              <a:t>, </a:t>
            </a:r>
            <a:r>
              <a:rPr lang="en-US" b="1" dirty="0" err="1" smtClean="0"/>
              <a:t>swasa</a:t>
            </a:r>
            <a:r>
              <a:rPr lang="en-US" b="1" dirty="0" smtClean="0"/>
              <a:t>, </a:t>
            </a:r>
            <a:r>
              <a:rPr lang="en-US" b="1" dirty="0" err="1" smtClean="0"/>
              <a:t>swaraveda</a:t>
            </a:r>
            <a:r>
              <a:rPr lang="en-US" b="1" dirty="0" smtClean="0"/>
              <a:t>, </a:t>
            </a:r>
            <a:r>
              <a:rPr lang="en-US" b="1" dirty="0" err="1" smtClean="0"/>
              <a:t>rajyakhma</a:t>
            </a:r>
            <a:r>
              <a:rPr lang="en-US" b="1" dirty="0" smtClean="0"/>
              <a:t>, </a:t>
            </a:r>
            <a:r>
              <a:rPr lang="en-US" b="1" dirty="0" err="1" smtClean="0"/>
              <a:t>jwara</a:t>
            </a:r>
            <a:r>
              <a:rPr lang="en-US" b="1" dirty="0" smtClean="0"/>
              <a:t>, </a:t>
            </a:r>
            <a:r>
              <a:rPr lang="en-US" b="1" dirty="0" err="1" smtClean="0"/>
              <a:t>prameha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mruganka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vati</a:t>
            </a:r>
            <a:r>
              <a:rPr lang="en-US" dirty="0" smtClean="0">
                <a:solidFill>
                  <a:srgbClr val="C00000"/>
                </a:solidFill>
              </a:rPr>
              <a:t>.   </a:t>
            </a:r>
          </a:p>
          <a:p>
            <a:pPr>
              <a:buNone/>
            </a:pPr>
            <a:r>
              <a:rPr lang="en-US" dirty="0" smtClean="0"/>
              <a:t>  </a:t>
            </a:r>
            <a:endParaRPr lang="en-IN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ASTHMA</a:t>
            </a:r>
            <a:endParaRPr lang="en-IN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rgbClr val="C00000"/>
                </a:solidFill>
              </a:rPr>
              <a:t>Thank you</a:t>
            </a:r>
            <a:endParaRPr lang="en-IN" b="1" i="1" dirty="0">
              <a:solidFill>
                <a:srgbClr val="C0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i="1" dirty="0" smtClean="0">
                <a:solidFill>
                  <a:srgbClr val="C00000"/>
                </a:solidFill>
              </a:rPr>
              <a:t>Have a nice day</a:t>
            </a:r>
            <a:endParaRPr lang="en-IN" sz="36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 smtClean="0"/>
              <a:t>Hridroga</a:t>
            </a:r>
            <a:r>
              <a:rPr lang="en-US" b="1" dirty="0" smtClean="0"/>
              <a:t>, </a:t>
            </a:r>
            <a:r>
              <a:rPr lang="en-US" b="1" dirty="0" err="1" smtClean="0"/>
              <a:t>sula</a:t>
            </a:r>
            <a:r>
              <a:rPr lang="en-US" b="1" dirty="0" smtClean="0"/>
              <a:t>, </a:t>
            </a:r>
            <a:r>
              <a:rPr lang="en-US" b="1" dirty="0" err="1" smtClean="0"/>
              <a:t>arsa</a:t>
            </a:r>
            <a:r>
              <a:rPr lang="en-US" b="1" dirty="0" smtClean="0"/>
              <a:t>, </a:t>
            </a:r>
            <a:r>
              <a:rPr lang="en-US" b="1" dirty="0" err="1" smtClean="0"/>
              <a:t>hrillasa</a:t>
            </a:r>
            <a:r>
              <a:rPr lang="en-US" b="1" dirty="0" smtClean="0"/>
              <a:t>, </a:t>
            </a:r>
            <a:r>
              <a:rPr lang="en-US" b="1" dirty="0" err="1" smtClean="0"/>
              <a:t>agnimandya</a:t>
            </a:r>
            <a:r>
              <a:rPr lang="en-US" b="1" dirty="0" smtClean="0"/>
              <a:t>, </a:t>
            </a:r>
            <a:r>
              <a:rPr lang="en-US" b="1" dirty="0" err="1" smtClean="0"/>
              <a:t>arsa</a:t>
            </a:r>
            <a:r>
              <a:rPr lang="en-US" b="1" dirty="0" smtClean="0"/>
              <a:t>, </a:t>
            </a:r>
            <a:r>
              <a:rPr lang="en-US" b="1" dirty="0" err="1" smtClean="0"/>
              <a:t>atisara</a:t>
            </a:r>
            <a:r>
              <a:rPr lang="en-US" b="1" dirty="0" smtClean="0"/>
              <a:t>, </a:t>
            </a:r>
            <a:r>
              <a:rPr lang="en-US" b="1" dirty="0" err="1" smtClean="0"/>
              <a:t>amlapitta</a:t>
            </a:r>
            <a:r>
              <a:rPr lang="en-US" b="1" dirty="0" smtClean="0"/>
              <a:t>, </a:t>
            </a:r>
            <a:r>
              <a:rPr lang="en-US" b="1" dirty="0" err="1" smtClean="0"/>
              <a:t>raktapitta</a:t>
            </a:r>
            <a:r>
              <a:rPr lang="en-US" b="1" dirty="0" smtClean="0"/>
              <a:t>, </a:t>
            </a:r>
            <a:r>
              <a:rPr lang="en-US" b="1" dirty="0" err="1" smtClean="0"/>
              <a:t>sotha</a:t>
            </a:r>
            <a:r>
              <a:rPr lang="en-US" b="1" dirty="0" smtClean="0"/>
              <a:t>, </a:t>
            </a:r>
            <a:r>
              <a:rPr lang="en-US" b="1" dirty="0" err="1" smtClean="0"/>
              <a:t>udara</a:t>
            </a:r>
            <a:r>
              <a:rPr lang="en-US" b="1" dirty="0" smtClean="0"/>
              <a:t> </a:t>
            </a:r>
            <a:r>
              <a:rPr lang="en-US" b="1" dirty="0" err="1" smtClean="0"/>
              <a:t>roga</a:t>
            </a:r>
            <a:r>
              <a:rPr lang="en-US" b="1" dirty="0" smtClean="0"/>
              <a:t>, </a:t>
            </a:r>
            <a:r>
              <a:rPr lang="en-US" b="1" dirty="0" err="1" smtClean="0"/>
              <a:t>visama</a:t>
            </a:r>
            <a:r>
              <a:rPr lang="en-US" b="1" dirty="0" smtClean="0"/>
              <a:t> </a:t>
            </a:r>
            <a:r>
              <a:rPr lang="en-US" b="1" dirty="0" err="1" smtClean="0"/>
              <a:t>jwara</a:t>
            </a:r>
            <a:r>
              <a:rPr lang="en-US" dirty="0" smtClean="0"/>
              <a:t> : </a:t>
            </a:r>
            <a:r>
              <a:rPr lang="en-US" dirty="0" err="1" smtClean="0">
                <a:solidFill>
                  <a:srgbClr val="C00000"/>
                </a:solidFill>
              </a:rPr>
              <a:t>nagarjunabhra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dirty="0" smtClean="0"/>
              <a:t>For the treatment of asthma the drugs should be” </a:t>
            </a:r>
            <a:r>
              <a:rPr lang="en-US" dirty="0" err="1" smtClean="0"/>
              <a:t>kaphavataghnam</a:t>
            </a:r>
            <a:r>
              <a:rPr lang="en-US" dirty="0" smtClean="0"/>
              <a:t> </a:t>
            </a:r>
            <a:r>
              <a:rPr lang="en-US" dirty="0" err="1" smtClean="0"/>
              <a:t>ushnam</a:t>
            </a:r>
            <a:r>
              <a:rPr lang="en-US" dirty="0" smtClean="0"/>
              <a:t> </a:t>
            </a:r>
            <a:r>
              <a:rPr lang="en-US" dirty="0" err="1" smtClean="0"/>
              <a:t>vatanulomanam</a:t>
            </a:r>
            <a:r>
              <a:rPr lang="en-US" dirty="0" smtClean="0"/>
              <a:t>”.</a:t>
            </a:r>
          </a:p>
          <a:p>
            <a:r>
              <a:rPr lang="en-US" dirty="0" smtClean="0"/>
              <a:t>If during treatment one </a:t>
            </a:r>
            <a:r>
              <a:rPr lang="en-US" dirty="0" err="1" smtClean="0"/>
              <a:t>dosa</a:t>
            </a:r>
            <a:r>
              <a:rPr lang="en-US" dirty="0" smtClean="0"/>
              <a:t> </a:t>
            </a:r>
            <a:r>
              <a:rPr lang="en-US" dirty="0" err="1" smtClean="0"/>
              <a:t>provocates</a:t>
            </a:r>
            <a:r>
              <a:rPr lang="en-US" dirty="0" smtClean="0"/>
              <a:t> by another </a:t>
            </a:r>
            <a:r>
              <a:rPr lang="en-US" dirty="0" err="1" smtClean="0"/>
              <a:t>dosa</a:t>
            </a:r>
            <a:r>
              <a:rPr lang="en-US" dirty="0" smtClean="0"/>
              <a:t>, then treatment will be for </a:t>
            </a:r>
            <a:r>
              <a:rPr lang="en-US" dirty="0" err="1" smtClean="0"/>
              <a:t>vatadosa</a:t>
            </a:r>
            <a:r>
              <a:rPr lang="en-US" dirty="0" smtClean="0"/>
              <a:t>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ASTHMA</a:t>
            </a:r>
            <a:endParaRPr lang="en-IN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dirty="0" smtClean="0"/>
              <a:t>Thyroid is one of the major endocrine </a:t>
            </a:r>
            <a:r>
              <a:rPr lang="en-US" dirty="0" err="1" smtClean="0"/>
              <a:t>gland,helps</a:t>
            </a:r>
            <a:r>
              <a:rPr lang="en-US" dirty="0" smtClean="0"/>
              <a:t> in </a:t>
            </a:r>
            <a:r>
              <a:rPr lang="en-US" dirty="0" err="1" smtClean="0"/>
              <a:t>controling</a:t>
            </a:r>
            <a:r>
              <a:rPr lang="en-US" dirty="0" smtClean="0"/>
              <a:t> metabolism and the body temperature. Hypothyroidism is a clinical condition develops by more secretion of TSH and less secretion of T3, T4. It may develops due to stressful lifestyle.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Principle of treatment : </a:t>
            </a:r>
          </a:p>
          <a:p>
            <a:pPr>
              <a:buNone/>
            </a:pPr>
            <a:r>
              <a:rPr lang="en-US" dirty="0" smtClean="0"/>
              <a:t>            </a:t>
            </a:r>
            <a:r>
              <a:rPr lang="en-US" b="1" dirty="0" smtClean="0">
                <a:solidFill>
                  <a:srgbClr val="002060"/>
                </a:solidFill>
              </a:rPr>
              <a:t>A.  Avoid stress </a:t>
            </a:r>
            <a:r>
              <a:rPr lang="en-US" dirty="0" smtClean="0"/>
              <a:t>: </a:t>
            </a:r>
            <a:r>
              <a:rPr lang="en-US" dirty="0" err="1" smtClean="0"/>
              <a:t>aswgandha</a:t>
            </a:r>
            <a:r>
              <a:rPr lang="en-US" dirty="0" smtClean="0"/>
              <a:t>, </a:t>
            </a:r>
            <a:r>
              <a:rPr lang="en-US" dirty="0" err="1" smtClean="0"/>
              <a:t>brahmi</a:t>
            </a:r>
            <a:r>
              <a:rPr lang="en-US" dirty="0" smtClean="0"/>
              <a:t>, </a:t>
            </a:r>
            <a:r>
              <a:rPr lang="en-US" dirty="0" err="1" smtClean="0"/>
              <a:t>jatamansi,etc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         </a:t>
            </a:r>
            <a:r>
              <a:rPr lang="en-US" b="1" dirty="0" smtClean="0">
                <a:solidFill>
                  <a:srgbClr val="002060"/>
                </a:solidFill>
              </a:rPr>
              <a:t>B.  Management of thyroid gland </a:t>
            </a:r>
            <a:r>
              <a:rPr lang="en-US" dirty="0" smtClean="0"/>
              <a:t>:</a:t>
            </a:r>
            <a:r>
              <a:rPr lang="en-US" dirty="0" err="1" smtClean="0"/>
              <a:t>kanchanar</a:t>
            </a:r>
            <a:r>
              <a:rPr lang="en-US" dirty="0" smtClean="0"/>
              <a:t> </a:t>
            </a:r>
            <a:r>
              <a:rPr lang="en-US" dirty="0" err="1" smtClean="0"/>
              <a:t>guggulg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         </a:t>
            </a:r>
            <a:r>
              <a:rPr lang="en-US" b="1" dirty="0" smtClean="0">
                <a:solidFill>
                  <a:srgbClr val="002060"/>
                </a:solidFill>
              </a:rPr>
              <a:t>C. Control of t3 and t4 </a:t>
            </a:r>
            <a:r>
              <a:rPr lang="en-US" dirty="0" smtClean="0"/>
              <a:t>:  liver, kidney supportive      		medicines  with some alkaline effect 		    like </a:t>
            </a:r>
            <a:r>
              <a:rPr lang="en-US" dirty="0" err="1" smtClean="0"/>
              <a:t>dhanyaka</a:t>
            </a:r>
            <a:r>
              <a:rPr lang="en-US" dirty="0" smtClean="0"/>
              <a:t>, </a:t>
            </a:r>
            <a:r>
              <a:rPr lang="en-US" dirty="0" err="1" smtClean="0"/>
              <a:t>arogyavardhini</a:t>
            </a:r>
            <a:r>
              <a:rPr lang="en-US" dirty="0" smtClean="0"/>
              <a:t> </a:t>
            </a:r>
            <a:r>
              <a:rPr lang="en-US" dirty="0" err="1" smtClean="0"/>
              <a:t>bati</a:t>
            </a:r>
            <a:r>
              <a:rPr lang="en-US" dirty="0" smtClean="0"/>
              <a:t>, </a:t>
            </a:r>
            <a:r>
              <a:rPr lang="en-US" dirty="0" err="1" smtClean="0"/>
              <a:t>chadraprava</a:t>
            </a:r>
            <a:r>
              <a:rPr lang="en-US" dirty="0" smtClean="0"/>
              <a:t> </a:t>
            </a:r>
            <a:r>
              <a:rPr lang="en-US" dirty="0" err="1" smtClean="0"/>
              <a:t>bati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HYPO- THYROIDISM</a:t>
            </a:r>
            <a:endParaRPr lang="en-IN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D.  Preventive care to heart, nervous system, 	body weight, muscle strength, </a:t>
            </a:r>
            <a:r>
              <a:rPr lang="en-US" b="1" dirty="0" err="1" smtClean="0">
                <a:solidFill>
                  <a:srgbClr val="002060"/>
                </a:solidFill>
              </a:rPr>
              <a:t>mentrual</a:t>
            </a:r>
            <a:r>
              <a:rPr lang="en-US" b="1" dirty="0" smtClean="0">
                <a:solidFill>
                  <a:srgbClr val="002060"/>
                </a:solidFill>
              </a:rPr>
              <a:t> 	cycles, cholesterol levels, breathing etc.</a:t>
            </a: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E.  Change of life style.</a:t>
            </a: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HYPO- THYROIDISM</a:t>
            </a:r>
            <a:endParaRPr lang="en-IN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Diabetic neuropathy is a clinical condition develops when a uncontrolled high sugar for a long duration found in blood, it may due to either </a:t>
            </a:r>
            <a:r>
              <a:rPr lang="en-US" dirty="0" smtClean="0">
                <a:solidFill>
                  <a:srgbClr val="FF0000"/>
                </a:solidFill>
              </a:rPr>
              <a:t>sugar resistance, insulin resistance, tissue resistance, or both. </a:t>
            </a:r>
            <a:endParaRPr lang="en-IN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Clinical symptom develops with weakness, pain in body and finger tips of hand and feet.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Principle of treatment 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    A. Avoid stress </a:t>
            </a:r>
            <a:r>
              <a:rPr lang="en-US" dirty="0" smtClean="0"/>
              <a:t>: </a:t>
            </a:r>
            <a:r>
              <a:rPr lang="en-US" dirty="0" err="1" smtClean="0"/>
              <a:t>brahmi</a:t>
            </a:r>
            <a:r>
              <a:rPr lang="en-US" dirty="0" smtClean="0"/>
              <a:t>, </a:t>
            </a:r>
            <a:r>
              <a:rPr lang="en-US" dirty="0" err="1" smtClean="0"/>
              <a:t>jatamansi</a:t>
            </a:r>
            <a:r>
              <a:rPr lang="en-US" dirty="0" smtClean="0"/>
              <a:t>, </a:t>
            </a:r>
            <a:r>
              <a:rPr lang="en-US" dirty="0" err="1" smtClean="0"/>
              <a:t>aswagandha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     </a:t>
            </a:r>
            <a:r>
              <a:rPr lang="en-US" b="1" dirty="0" smtClean="0">
                <a:solidFill>
                  <a:srgbClr val="002060"/>
                </a:solidFill>
              </a:rPr>
              <a:t>B. Enhance metabolism </a:t>
            </a:r>
            <a:r>
              <a:rPr lang="en-US" dirty="0" smtClean="0"/>
              <a:t>: liver </a:t>
            </a:r>
            <a:r>
              <a:rPr lang="en-US" dirty="0" err="1" smtClean="0"/>
              <a:t>promotive</a:t>
            </a:r>
            <a:r>
              <a:rPr lang="en-US" dirty="0" smtClean="0"/>
              <a:t> medicines.</a:t>
            </a: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    C. Enhance sugar tolerance( kidney strength) </a:t>
            </a:r>
            <a:r>
              <a:rPr lang="en-US" dirty="0" smtClean="0"/>
              <a:t>: </a:t>
            </a:r>
            <a:r>
              <a:rPr lang="en-US" dirty="0" err="1" smtClean="0"/>
              <a:t>vanga</a:t>
            </a:r>
            <a:r>
              <a:rPr lang="en-US" dirty="0" smtClean="0"/>
              <a:t>,                 	</a:t>
            </a:r>
            <a:r>
              <a:rPr lang="en-US" dirty="0" err="1" smtClean="0"/>
              <a:t>yasada</a:t>
            </a:r>
            <a:r>
              <a:rPr lang="en-US" dirty="0" smtClean="0"/>
              <a:t>, </a:t>
            </a:r>
            <a:r>
              <a:rPr lang="en-US" dirty="0" err="1" smtClean="0"/>
              <a:t>chadraprava</a:t>
            </a:r>
            <a:r>
              <a:rPr lang="en-US" dirty="0" smtClean="0"/>
              <a:t> </a:t>
            </a:r>
            <a:r>
              <a:rPr lang="en-US" dirty="0" err="1" smtClean="0"/>
              <a:t>bati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     </a:t>
            </a:r>
            <a:r>
              <a:rPr lang="en-US" b="1" dirty="0" smtClean="0">
                <a:solidFill>
                  <a:srgbClr val="002060"/>
                </a:solidFill>
              </a:rPr>
              <a:t>D. Avoid sugar and insulin resistance in blood </a:t>
            </a:r>
            <a:r>
              <a:rPr lang="en-US" dirty="0" smtClean="0"/>
              <a:t>: iron and 	compounds. </a:t>
            </a:r>
            <a:r>
              <a:rPr lang="en-US" dirty="0" err="1" smtClean="0"/>
              <a:t>Navayasa</a:t>
            </a:r>
            <a:r>
              <a:rPr lang="en-US" dirty="0" smtClean="0"/>
              <a:t> </a:t>
            </a:r>
            <a:r>
              <a:rPr lang="en-US" dirty="0" err="1" smtClean="0"/>
              <a:t>lauha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DIABETIC NEUROPATHY</a:t>
            </a:r>
            <a:endParaRPr lang="en-IN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 E. Make a suitable environment for 	utilization 	of sugar </a:t>
            </a:r>
            <a:r>
              <a:rPr lang="en-US" dirty="0" smtClean="0"/>
              <a:t>: </a:t>
            </a:r>
            <a:r>
              <a:rPr lang="en-US" dirty="0" err="1" smtClean="0"/>
              <a:t>haldi</a:t>
            </a:r>
            <a:r>
              <a:rPr lang="en-US" dirty="0" smtClean="0"/>
              <a:t>, </a:t>
            </a:r>
            <a:r>
              <a:rPr lang="en-US" dirty="0" err="1" smtClean="0"/>
              <a:t>methi</a:t>
            </a:r>
            <a:r>
              <a:rPr lang="en-US" dirty="0" smtClean="0"/>
              <a:t>, 	</a:t>
            </a:r>
            <a:r>
              <a:rPr lang="en-US" dirty="0" err="1" smtClean="0"/>
              <a:t>gudumar</a:t>
            </a:r>
            <a:r>
              <a:rPr lang="en-US" dirty="0" smtClean="0"/>
              <a:t>, </a:t>
            </a:r>
            <a:r>
              <a:rPr lang="en-US" dirty="0" err="1" smtClean="0"/>
              <a:t>guduchi</a:t>
            </a:r>
            <a:r>
              <a:rPr lang="en-US" dirty="0" smtClean="0"/>
              <a:t>, 	</a:t>
            </a:r>
            <a:r>
              <a:rPr lang="en-US" dirty="0" err="1" smtClean="0"/>
              <a:t>nimba</a:t>
            </a:r>
            <a:r>
              <a:rPr lang="en-US" dirty="0" smtClean="0"/>
              <a:t>, </a:t>
            </a:r>
            <a:r>
              <a:rPr lang="en-US" dirty="0" err="1" smtClean="0"/>
              <a:t>jamun</a:t>
            </a:r>
            <a:r>
              <a:rPr lang="en-US" dirty="0" smtClean="0"/>
              <a:t>, 	</a:t>
            </a:r>
            <a:r>
              <a:rPr lang="en-US" dirty="0" err="1" smtClean="0"/>
              <a:t>karela</a:t>
            </a:r>
            <a:r>
              <a:rPr lang="en-US" dirty="0" smtClean="0"/>
              <a:t>, </a:t>
            </a:r>
            <a:r>
              <a:rPr lang="en-US" dirty="0" err="1" smtClean="0"/>
              <a:t>tripha</a:t>
            </a:r>
            <a:r>
              <a:rPr lang="en-US" dirty="0" smtClean="0"/>
              <a:t>, </a:t>
            </a:r>
            <a:r>
              <a:rPr lang="en-US" dirty="0" err="1" smtClean="0"/>
              <a:t>guggulu</a:t>
            </a:r>
            <a:r>
              <a:rPr lang="en-US" dirty="0" smtClean="0"/>
              <a:t>, 	</a:t>
            </a:r>
            <a:r>
              <a:rPr lang="en-US" dirty="0" err="1" smtClean="0"/>
              <a:t>shilajeet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	 </a:t>
            </a:r>
            <a:r>
              <a:rPr lang="en-US" b="1" dirty="0" smtClean="0">
                <a:solidFill>
                  <a:srgbClr val="002060"/>
                </a:solidFill>
              </a:rPr>
              <a:t>F. Make oxygen saturation to tissues </a:t>
            </a:r>
            <a:r>
              <a:rPr lang="en-US" dirty="0" smtClean="0"/>
              <a:t>: 	cupper, 	gold, silver, zinc, etc.</a:t>
            </a:r>
          </a:p>
          <a:p>
            <a:pPr>
              <a:buNone/>
            </a:pPr>
            <a:r>
              <a:rPr lang="en-US" dirty="0" smtClean="0"/>
              <a:t>	 </a:t>
            </a:r>
            <a:r>
              <a:rPr lang="en-US" b="1" dirty="0" smtClean="0">
                <a:solidFill>
                  <a:srgbClr val="002060"/>
                </a:solidFill>
              </a:rPr>
              <a:t>G. Change of lifestyle</a:t>
            </a:r>
            <a:r>
              <a:rPr lang="en-US" dirty="0" smtClean="0"/>
              <a:t>.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DIABETIC NEUROPATHY</a:t>
            </a:r>
            <a:endParaRPr lang="en-IN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 clinical carcinogenic condition found in blood plasma cell in the bone marrow.(a type of white blood cell)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Principle of treatment 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smtClean="0"/>
              <a:t>      </a:t>
            </a:r>
            <a:r>
              <a:rPr lang="en-US" b="1" dirty="0" smtClean="0">
                <a:solidFill>
                  <a:srgbClr val="002060"/>
                </a:solidFill>
              </a:rPr>
              <a:t>A. Production of new RBCs and other blood factors </a:t>
            </a:r>
            <a:r>
              <a:rPr lang="en-US" dirty="0" smtClean="0"/>
              <a:t>: 	</a:t>
            </a:r>
            <a:r>
              <a:rPr lang="en-US" dirty="0" err="1" smtClean="0"/>
              <a:t>durva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   </a:t>
            </a:r>
            <a:r>
              <a:rPr lang="en-US" b="1" dirty="0" smtClean="0">
                <a:solidFill>
                  <a:srgbClr val="002060"/>
                </a:solidFill>
              </a:rPr>
              <a:t>B. Maintain a safe </a:t>
            </a:r>
            <a:r>
              <a:rPr lang="en-US" b="1" dirty="0" err="1" smtClean="0">
                <a:solidFill>
                  <a:srgbClr val="002060"/>
                </a:solidFill>
              </a:rPr>
              <a:t>heamopoetic</a:t>
            </a:r>
            <a:r>
              <a:rPr lang="en-US" b="1" dirty="0" smtClean="0">
                <a:solidFill>
                  <a:srgbClr val="002060"/>
                </a:solidFill>
              </a:rPr>
              <a:t> environment </a:t>
            </a:r>
            <a:r>
              <a:rPr lang="en-US" dirty="0" smtClean="0"/>
              <a:t>: </a:t>
            </a:r>
            <a:r>
              <a:rPr lang="en-US" dirty="0" err="1" smtClean="0"/>
              <a:t>raktapitta</a:t>
            </a:r>
            <a:r>
              <a:rPr lang="en-US" dirty="0" smtClean="0"/>
              <a:t> 	</a:t>
            </a:r>
            <a:r>
              <a:rPr lang="en-US" dirty="0" err="1" smtClean="0"/>
              <a:t>samaka</a:t>
            </a:r>
            <a:r>
              <a:rPr lang="en-US" dirty="0" smtClean="0"/>
              <a:t> medicines like wheat grass, </a:t>
            </a:r>
            <a:r>
              <a:rPr lang="en-US" dirty="0" err="1" smtClean="0"/>
              <a:t>vasa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 </a:t>
            </a:r>
            <a:r>
              <a:rPr lang="en-US" b="1" dirty="0" smtClean="0">
                <a:solidFill>
                  <a:srgbClr val="002060"/>
                </a:solidFill>
              </a:rPr>
              <a:t>C. Create a natural environment for growth and </a:t>
            </a:r>
            <a:r>
              <a:rPr lang="en-US" b="1" dirty="0" err="1" smtClean="0">
                <a:solidFill>
                  <a:srgbClr val="002060"/>
                </a:solidFill>
              </a:rPr>
              <a:t>exitence</a:t>
            </a:r>
            <a:r>
              <a:rPr lang="en-US" b="1" dirty="0" smtClean="0">
                <a:solidFill>
                  <a:srgbClr val="002060"/>
                </a:solidFill>
              </a:rPr>
              <a:t> 	of RBCs and blood factors </a:t>
            </a:r>
            <a:r>
              <a:rPr lang="en-US" dirty="0" smtClean="0"/>
              <a:t>: </a:t>
            </a:r>
            <a:r>
              <a:rPr lang="en-US" dirty="0" err="1" smtClean="0"/>
              <a:t>triphala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  </a:t>
            </a:r>
            <a:r>
              <a:rPr lang="en-US" b="1" dirty="0" smtClean="0">
                <a:solidFill>
                  <a:srgbClr val="002060"/>
                </a:solidFill>
              </a:rPr>
              <a:t>D. Reduce stressful condition of mind and bone marrow </a:t>
            </a:r>
            <a:r>
              <a:rPr lang="en-US" dirty="0" smtClean="0"/>
              <a:t>:  	Gold, Silver, </a:t>
            </a:r>
            <a:r>
              <a:rPr lang="en-US" dirty="0" err="1" smtClean="0"/>
              <a:t>murcury</a:t>
            </a:r>
            <a:r>
              <a:rPr lang="en-US" dirty="0" smtClean="0"/>
              <a:t>, diamond, </a:t>
            </a:r>
            <a:r>
              <a:rPr lang="en-US" dirty="0" err="1" smtClean="0"/>
              <a:t>mukta</a:t>
            </a:r>
            <a:r>
              <a:rPr lang="en-US" dirty="0" smtClean="0"/>
              <a:t>, </a:t>
            </a:r>
            <a:r>
              <a:rPr lang="en-US" dirty="0" err="1" smtClean="0"/>
              <a:t>sulphur</a:t>
            </a:r>
            <a:r>
              <a:rPr lang="en-US" dirty="0" smtClean="0"/>
              <a:t>, </a:t>
            </a:r>
            <a:r>
              <a:rPr lang="en-US" dirty="0" err="1" smtClean="0"/>
              <a:t>mukta</a:t>
            </a:r>
            <a:r>
              <a:rPr lang="en-US" dirty="0" smtClean="0"/>
              <a:t>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MULTIPLE MYELOMA</a:t>
            </a:r>
            <a:endParaRPr lang="en-IN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  E. Protect from metastasis and side effects 	of chemotherapy by :</a:t>
            </a:r>
            <a:r>
              <a:rPr lang="en-US" dirty="0" smtClean="0"/>
              <a:t> preventive measure 	to kidney, liver, and lungs.</a:t>
            </a: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	  F. Change of life style </a:t>
            </a:r>
            <a:r>
              <a:rPr lang="en-US" dirty="0" smtClean="0"/>
              <a:t>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MULTIPLE MYELOMA</a:t>
            </a:r>
            <a:endParaRPr lang="en-IN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Thank you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None/>
            </a:pPr>
            <a:endParaRPr lang="en-IN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en-IN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